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5"/>
  </p:notesMasterIdLst>
  <p:sldIdLst>
    <p:sldId id="256" r:id="rId2"/>
    <p:sldId id="257" r:id="rId3"/>
    <p:sldId id="265" r:id="rId4"/>
    <p:sldId id="264" r:id="rId5"/>
    <p:sldId id="315" r:id="rId6"/>
    <p:sldId id="320" r:id="rId7"/>
    <p:sldId id="314" r:id="rId8"/>
    <p:sldId id="268" r:id="rId9"/>
    <p:sldId id="318" r:id="rId10"/>
    <p:sldId id="271" r:id="rId11"/>
    <p:sldId id="272" r:id="rId12"/>
    <p:sldId id="273" r:id="rId13"/>
    <p:sldId id="275" r:id="rId14"/>
    <p:sldId id="324" r:id="rId15"/>
    <p:sldId id="277" r:id="rId16"/>
    <p:sldId id="319" r:id="rId17"/>
    <p:sldId id="325" r:id="rId18"/>
    <p:sldId id="281" r:id="rId19"/>
    <p:sldId id="311" r:id="rId20"/>
    <p:sldId id="326" r:id="rId21"/>
    <p:sldId id="327" r:id="rId22"/>
    <p:sldId id="328" r:id="rId23"/>
    <p:sldId id="303" r:id="rId2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20" d="100"/>
          <a:sy n="120" d="100"/>
        </p:scale>
        <p:origin x="-1374" y="1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&#1044;&#1080;&#1072;&#1075;&#1088;&#1072;&#1084;&#1084;&#1072;%20&#1074;%20Microsoft%20Office%20PowerPoint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\\192.168.1.16\&#1076;&#1083;&#1103;%20&#1074;&#1089;&#1077;&#1093;\&#1041;&#1102;&#1076;&#1078;&#1077;&#1090;%20&#1076;&#1083;&#1103;%20&#1075;&#1088;&#1072;&#1078;&#1076;&#1072;&#1085;\&#1041;&#1102;&#1076;&#1078;&#1077;&#1090;%20&#1076;&#1083;&#1103;%20&#1075;&#1088;&#1072;&#1078;&#1076;&#1072;&#1085;%20&#1082;%20&#1087;&#1088;&#1086;&#1077;&#1082;&#1090;&#1091;%20&#1088;&#1077;&#1096;&#1077;&#1085;&#1080;&#1103;%20&#1086;%20&#1073;&#1102;&#1076;&#1078;&#1077;&#1090;&#1077;%20&#1085;&#1072;%202022-2024%20&#1075;&#1086;&#1076;&#1099;\&#1054;&#1089;&#1085;&#1086;&#1074;&#1085;&#1099;&#1077;%20&#1093;&#1072;&#1088;&#1072;&#1082;&#1090;&#1077;&#1088;&#1080;&#1089;&#1090;&#1080;&#1082;&#1080;%20&#1085;&#1072;%202022-2024&#1075;&#1075;.xlsx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file:///\\192.168.1.16\&#1076;&#1083;&#1103;%20&#1074;&#1089;&#1077;&#1093;\&#1041;&#1102;&#1076;&#1078;&#1077;&#1090;%20&#1076;&#1083;&#1103;%20&#1075;&#1088;&#1072;&#1078;&#1076;&#1072;&#1085;\&#1041;&#1102;&#1076;&#1078;&#1077;&#1090;%20&#1076;&#1083;&#1103;%20&#1075;&#1088;&#1072;&#1078;&#1076;&#1072;&#1085;%20&#1082;%20&#1087;&#1088;&#1086;&#1077;&#1082;&#1090;&#1091;%20&#1088;&#1077;&#1096;&#1077;&#1085;&#1080;&#1103;%20&#1086;%20&#1073;&#1102;&#1076;&#1078;&#1077;&#1090;&#1077;%20&#1085;&#1072;%202022-2024%20&#1075;&#1086;&#1076;&#1099;\&#1054;&#1089;&#1085;&#1086;&#1074;&#1085;&#1099;&#1077;%20&#1093;&#1072;&#1088;&#1072;&#1082;&#1090;&#1077;&#1088;&#1080;&#1089;&#1090;&#1080;&#1082;&#1080;%20&#1085;&#1072;%202022-2024&#1075;&#1075;.xlsx" TargetMode="Externa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file:///\\192.168.1.16\&#1076;&#1083;&#1103;%20&#1074;&#1089;&#1077;&#1093;\&#1041;&#1102;&#1076;&#1078;&#1077;&#1090;%20&#1076;&#1083;&#1103;%20&#1075;&#1088;&#1072;&#1078;&#1076;&#1072;&#1085;\&#1041;&#1102;&#1076;&#1078;&#1077;&#1090;%20&#1076;&#1083;&#1103;%20&#1075;&#1088;&#1072;&#1078;&#1076;&#1072;&#1085;%20&#1082;%20&#1087;&#1088;&#1086;&#1077;&#1082;&#1090;&#1091;%20&#1088;&#1077;&#1096;&#1077;&#1085;&#1080;&#1103;%20&#1086;%20&#1073;&#1102;&#1076;&#1078;&#1077;&#1090;&#1077;%20&#1085;&#1072;%202022-2024%20&#1075;&#1086;&#1076;&#1099;\&#1055;&#1088;&#1086;&#1075;&#1088;&#1072;&#1084;&#1084;&#1099;%20&#1087;&#1086;%20&#1086;&#1090;&#1088;&#1072;&#1089;&#1083;&#1103;&#1084;%20%202021-2024&#1075;.&#1075;.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title>
      <c:layout/>
    </c:title>
    <c:view3D>
      <c:rotX val="30"/>
      <c:perspective val="30"/>
    </c:view3D>
    <c:plotArea>
      <c:layout>
        <c:manualLayout>
          <c:layoutTarget val="inner"/>
          <c:xMode val="edge"/>
          <c:yMode val="edge"/>
          <c:x val="6.6336124264116503E-2"/>
          <c:y val="4.3538716657517164E-2"/>
          <c:w val="0.59063686552909145"/>
          <c:h val="0.82777018361112564"/>
        </c:manualLayout>
      </c:layout>
      <c:pie3DChart>
        <c:varyColors val="1"/>
        <c:ser>
          <c:idx val="0"/>
          <c:order val="0"/>
          <c:tx>
            <c:strRef>
              <c:f>'[Диаграмма в Microsoft Office PowerPoint]Лист1'!$B$1</c:f>
              <c:strCache>
                <c:ptCount val="1"/>
                <c:pt idx="0">
                  <c:v>Доходы налоговые и неналоговые (тыс.руб.)</c:v>
                </c:pt>
              </c:strCache>
            </c:strRef>
          </c:tx>
          <c:explosion val="25"/>
          <c:dLbls>
            <c:txPr>
              <a:bodyPr/>
              <a:lstStyle/>
              <a:p>
                <a:pPr>
                  <a:defRPr b="1"/>
                </a:pPr>
                <a:endParaRPr lang="ru-RU"/>
              </a:p>
            </c:txPr>
            <c:showVal val="1"/>
            <c:showLeaderLines val="1"/>
          </c:dLbls>
          <c:cat>
            <c:strRef>
              <c:f>'[Диаграмма в Microsoft Office PowerPoint]Лист1'!$A$2:$A$6</c:f>
              <c:strCache>
                <c:ptCount val="5"/>
                <c:pt idx="0">
                  <c:v>городское поселение Пошехонье</c:v>
                </c:pt>
                <c:pt idx="1">
                  <c:v>Белосельское сельское поселение</c:v>
                </c:pt>
                <c:pt idx="2">
                  <c:v>Ермаковское сельское поселение</c:v>
                </c:pt>
                <c:pt idx="3">
                  <c:v>Кременевское сельское поселение</c:v>
                </c:pt>
                <c:pt idx="4">
                  <c:v>Пригородное сельское поселение </c:v>
                </c:pt>
              </c:strCache>
            </c:strRef>
          </c:cat>
          <c:val>
            <c:numRef>
              <c:f>'[Диаграмма в Microsoft Office PowerPoint]Лист1'!$B$2:$B$6</c:f>
              <c:numCache>
                <c:formatCode>General</c:formatCode>
                <c:ptCount val="5"/>
                <c:pt idx="0">
                  <c:v>15295</c:v>
                </c:pt>
                <c:pt idx="1">
                  <c:v>2389</c:v>
                </c:pt>
                <c:pt idx="2">
                  <c:v>3553</c:v>
                </c:pt>
                <c:pt idx="3">
                  <c:v>2621</c:v>
                </c:pt>
                <c:pt idx="4">
                  <c:v>7060</c:v>
                </c:pt>
              </c:numCache>
            </c:numRef>
          </c:val>
        </c:ser>
      </c:pie3DChart>
    </c:plotArea>
    <c:legend>
      <c:legendPos val="r"/>
      <c:layout/>
    </c:legend>
    <c:plotVisOnly val="1"/>
  </c:chart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view3D>
      <c:rAngAx val="1"/>
    </c:view3D>
    <c:plotArea>
      <c:layout>
        <c:manualLayout>
          <c:layoutTarget val="inner"/>
          <c:xMode val="edge"/>
          <c:yMode val="edge"/>
          <c:x val="0.10692453002983272"/>
          <c:y val="5.1400554097404488E-2"/>
          <c:w val="0.68211050378638149"/>
          <c:h val="0.63060950714494124"/>
        </c:manualLayout>
      </c:layout>
      <c:bar3DChart>
        <c:barDir val="col"/>
        <c:grouping val="stacked"/>
        <c:ser>
          <c:idx val="0"/>
          <c:order val="0"/>
          <c:tx>
            <c:strRef>
              <c:f>Лист1!$A$19</c:f>
              <c:strCache>
                <c:ptCount val="1"/>
                <c:pt idx="0">
                  <c:v>Доходы</c:v>
                </c:pt>
              </c:strCache>
            </c:strRef>
          </c:tx>
          <c:cat>
            <c:strRef>
              <c:f>Лист1!$B$18:$F$18</c:f>
              <c:strCache>
                <c:ptCount val="5"/>
                <c:pt idx="0">
                  <c:v>2020 год</c:v>
                </c:pt>
                <c:pt idx="1">
                  <c:v>2021 год</c:v>
                </c:pt>
                <c:pt idx="2">
                  <c:v>2022 год</c:v>
                </c:pt>
                <c:pt idx="3">
                  <c:v>2023 год</c:v>
                </c:pt>
                <c:pt idx="4">
                  <c:v> 2024 год</c:v>
                </c:pt>
              </c:strCache>
            </c:strRef>
          </c:cat>
          <c:val>
            <c:numRef>
              <c:f>Лист1!$B$19:$F$19</c:f>
              <c:numCache>
                <c:formatCode>General</c:formatCode>
                <c:ptCount val="5"/>
                <c:pt idx="0">
                  <c:v>53.15</c:v>
                </c:pt>
                <c:pt idx="1">
                  <c:v>55.34</c:v>
                </c:pt>
                <c:pt idx="2">
                  <c:v>57.97</c:v>
                </c:pt>
                <c:pt idx="3">
                  <c:v>52.27</c:v>
                </c:pt>
                <c:pt idx="4">
                  <c:v>55.32</c:v>
                </c:pt>
              </c:numCache>
            </c:numRef>
          </c:val>
        </c:ser>
        <c:ser>
          <c:idx val="1"/>
          <c:order val="1"/>
          <c:tx>
            <c:strRef>
              <c:f>Лист1!$A$20</c:f>
              <c:strCache>
                <c:ptCount val="1"/>
                <c:pt idx="0">
                  <c:v>Расходы</c:v>
                </c:pt>
              </c:strCache>
            </c:strRef>
          </c:tx>
          <c:cat>
            <c:strRef>
              <c:f>Лист1!$B$18:$F$18</c:f>
              <c:strCache>
                <c:ptCount val="5"/>
                <c:pt idx="0">
                  <c:v>2020 год</c:v>
                </c:pt>
                <c:pt idx="1">
                  <c:v>2021 год</c:v>
                </c:pt>
                <c:pt idx="2">
                  <c:v>2022 год</c:v>
                </c:pt>
                <c:pt idx="3">
                  <c:v>2023 год</c:v>
                </c:pt>
                <c:pt idx="4">
                  <c:v> 2024 год</c:v>
                </c:pt>
              </c:strCache>
            </c:strRef>
          </c:cat>
          <c:val>
            <c:numRef>
              <c:f>Лист1!$B$20:$F$20</c:f>
              <c:numCache>
                <c:formatCode>General</c:formatCode>
                <c:ptCount val="5"/>
                <c:pt idx="0">
                  <c:v>51.74</c:v>
                </c:pt>
                <c:pt idx="1">
                  <c:v>53.98</c:v>
                </c:pt>
                <c:pt idx="2">
                  <c:v>57.97</c:v>
                </c:pt>
                <c:pt idx="3">
                  <c:v>52.27</c:v>
                </c:pt>
                <c:pt idx="4">
                  <c:v>55.32</c:v>
                </c:pt>
              </c:numCache>
            </c:numRef>
          </c:val>
        </c:ser>
        <c:shape val="cylinder"/>
        <c:axId val="112402816"/>
        <c:axId val="112404352"/>
        <c:axId val="0"/>
      </c:bar3DChart>
      <c:catAx>
        <c:axId val="112402816"/>
        <c:scaling>
          <c:orientation val="minMax"/>
        </c:scaling>
        <c:axPos val="b"/>
        <c:tickLblPos val="nextTo"/>
        <c:crossAx val="112404352"/>
        <c:crosses val="autoZero"/>
        <c:auto val="1"/>
        <c:lblAlgn val="ctr"/>
        <c:lblOffset val="100"/>
      </c:catAx>
      <c:valAx>
        <c:axId val="112404352"/>
        <c:scaling>
          <c:orientation val="minMax"/>
        </c:scaling>
        <c:axPos val="l"/>
        <c:majorGridlines/>
        <c:numFmt formatCode="General" sourceLinked="1"/>
        <c:tickLblPos val="nextTo"/>
        <c:crossAx val="112402816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13750876776157445"/>
          <c:y val="0.77739391951006165"/>
          <c:w val="0.5766073472896176"/>
          <c:h val="0.16743438320210013"/>
        </c:manualLayout>
      </c:layout>
    </c:legend>
    <c:plotVisOnly val="1"/>
  </c:chart>
  <c:externalData r:id="rId1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title>
      <c:layout/>
    </c:title>
    <c:view3D>
      <c:rAngAx val="1"/>
    </c:view3D>
    <c:plotArea>
      <c:layout/>
      <c:bar3DChart>
        <c:barDir val="col"/>
        <c:grouping val="clustered"/>
        <c:ser>
          <c:idx val="0"/>
          <c:order val="0"/>
          <c:tx>
            <c:strRef>
              <c:f>Лист1!$A$15</c:f>
              <c:strCache>
                <c:ptCount val="1"/>
              </c:strCache>
            </c:strRef>
          </c:tx>
          <c:dLbls>
            <c:dLbl>
              <c:idx val="0"/>
              <c:layout>
                <c:manualLayout>
                  <c:x val="4.1666666666666664E-2"/>
                  <c:y val="-6.4814814814814978E-2"/>
                </c:manualLayout>
              </c:layout>
              <c:showVal val="1"/>
            </c:dLbl>
            <c:dLbl>
              <c:idx val="1"/>
              <c:layout>
                <c:manualLayout>
                  <c:x val="3.0555555555555582E-2"/>
                  <c:y val="-6.0185185185185147E-2"/>
                </c:manualLayout>
              </c:layout>
              <c:showVal val="1"/>
            </c:dLbl>
            <c:dLbl>
              <c:idx val="2"/>
              <c:layout>
                <c:manualLayout>
                  <c:x val="3.333333333333334E-2"/>
                  <c:y val="-5.5555555555555455E-2"/>
                </c:manualLayout>
              </c:layout>
              <c:showVal val="1"/>
            </c:dLbl>
            <c:txPr>
              <a:bodyPr/>
              <a:lstStyle/>
              <a:p>
                <a:pPr>
                  <a:defRPr b="1"/>
                </a:pPr>
                <a:endParaRPr lang="ru-RU"/>
              </a:p>
            </c:txPr>
            <c:showVal val="1"/>
          </c:dLbls>
          <c:cat>
            <c:strRef>
              <c:f>Лист1!$B$14:$D$14</c:f>
              <c:strCache>
                <c:ptCount val="3"/>
                <c:pt idx="0">
                  <c:v>2019 год</c:v>
                </c:pt>
                <c:pt idx="1">
                  <c:v>2020 год </c:v>
                </c:pt>
                <c:pt idx="2">
                  <c:v>2021 год</c:v>
                </c:pt>
              </c:strCache>
            </c:strRef>
          </c:cat>
          <c:val>
            <c:numRef>
              <c:f>Лист1!$B$15:$D$15</c:f>
              <c:numCache>
                <c:formatCode>General</c:formatCode>
                <c:ptCount val="3"/>
                <c:pt idx="0">
                  <c:v>29.9</c:v>
                </c:pt>
                <c:pt idx="1">
                  <c:v>0</c:v>
                </c:pt>
                <c:pt idx="2">
                  <c:v>0</c:v>
                </c:pt>
              </c:numCache>
            </c:numRef>
          </c:val>
        </c:ser>
        <c:shape val="box"/>
        <c:axId val="112447488"/>
        <c:axId val="112449024"/>
        <c:axId val="0"/>
      </c:bar3DChart>
      <c:catAx>
        <c:axId val="112447488"/>
        <c:scaling>
          <c:orientation val="minMax"/>
        </c:scaling>
        <c:axPos val="b"/>
        <c:tickLblPos val="nextTo"/>
        <c:crossAx val="112449024"/>
        <c:crosses val="autoZero"/>
        <c:auto val="1"/>
        <c:lblAlgn val="ctr"/>
        <c:lblOffset val="100"/>
      </c:catAx>
      <c:valAx>
        <c:axId val="112449024"/>
        <c:scaling>
          <c:orientation val="minMax"/>
        </c:scaling>
        <c:axPos val="l"/>
        <c:majorGridlines/>
        <c:numFmt formatCode="General" sourceLinked="1"/>
        <c:tickLblPos val="nextTo"/>
        <c:crossAx val="112447488"/>
        <c:crosses val="autoZero"/>
        <c:crossBetween val="between"/>
      </c:valAx>
    </c:plotArea>
    <c:plotVisOnly val="1"/>
  </c:chart>
  <c:externalData r:id="rId1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plotArea>
      <c:layout>
        <c:manualLayout>
          <c:layoutTarget val="inner"/>
          <c:xMode val="edge"/>
          <c:yMode val="edge"/>
          <c:x val="9.0569764089385843E-2"/>
          <c:y val="3.2276605159760753E-2"/>
          <c:w val="0.80638492561087205"/>
          <c:h val="0.68602896656447465"/>
        </c:manualLayout>
      </c:layout>
      <c:doughnutChart>
        <c:varyColors val="1"/>
        <c:ser>
          <c:idx val="0"/>
          <c:order val="0"/>
          <c:dLbls>
            <c:dLbl>
              <c:idx val="1"/>
              <c:layout>
                <c:manualLayout>
                  <c:x val="9.3566596577673248E-3"/>
                  <c:y val="5.3067621939575814E-3"/>
                </c:manualLayout>
              </c:layout>
              <c:showPercent val="1"/>
            </c:dLbl>
            <c:dLbl>
              <c:idx val="3"/>
              <c:delete val="1"/>
            </c:dLbl>
            <c:dLbl>
              <c:idx val="4"/>
              <c:layout>
                <c:manualLayout>
                  <c:x val="1.5594432762945467E-2"/>
                  <c:y val="0"/>
                </c:manualLayout>
              </c:layout>
              <c:showPercent val="1"/>
            </c:dLbl>
            <c:showPercent val="1"/>
            <c:showLeaderLines val="1"/>
          </c:dLbls>
          <c:cat>
            <c:strRef>
              <c:f>Лист1!$J$4:$J$8</c:f>
              <c:strCache>
                <c:ptCount val="5"/>
                <c:pt idx="0">
                  <c:v>Социальная сфера</c:v>
                </c:pt>
                <c:pt idx="1">
                  <c:v>Экономика</c:v>
                </c:pt>
                <c:pt idx="2">
                  <c:v>Общегосударственные вопросы</c:v>
                </c:pt>
                <c:pt idx="3">
                  <c:v>Условно утвержденные расходы</c:v>
                </c:pt>
                <c:pt idx="4">
                  <c:v>Непрограммные расходы</c:v>
                </c:pt>
              </c:strCache>
            </c:strRef>
          </c:cat>
          <c:val>
            <c:numRef>
              <c:f>Лист1!$K$4:$K$8</c:f>
              <c:numCache>
                <c:formatCode>#,##0.0</c:formatCode>
                <c:ptCount val="5"/>
                <c:pt idx="0">
                  <c:v>593238.6</c:v>
                </c:pt>
                <c:pt idx="1">
                  <c:v>29427.3</c:v>
                </c:pt>
                <c:pt idx="2">
                  <c:v>26565.5</c:v>
                </c:pt>
                <c:pt idx="3">
                  <c:v>0</c:v>
                </c:pt>
                <c:pt idx="4">
                  <c:v>45342.9</c:v>
                </c:pt>
              </c:numCache>
            </c:numRef>
          </c:val>
        </c:ser>
        <c:ser>
          <c:idx val="1"/>
          <c:order val="1"/>
          <c:spPr>
            <a:ln>
              <a:solidFill>
                <a:srgbClr val="F79646">
                  <a:lumMod val="75000"/>
                </a:srgbClr>
              </a:solidFill>
            </a:ln>
          </c:spPr>
          <c:dLbls>
            <c:dLbl>
              <c:idx val="0"/>
              <c:layout>
                <c:manualLayout>
                  <c:x val="-0.15594432762945495"/>
                  <c:y val="1.3266905484893904E-2"/>
                </c:manualLayout>
              </c:layout>
              <c:showPercent val="1"/>
            </c:dLbl>
            <c:dLbl>
              <c:idx val="2"/>
              <c:layout>
                <c:manualLayout>
                  <c:x val="-6.2377731051782032E-3"/>
                  <c:y val="-7.9601432909363543E-3"/>
                </c:manualLayout>
              </c:layout>
              <c:showPercent val="1"/>
            </c:dLbl>
            <c:dLbl>
              <c:idx val="4"/>
              <c:layout>
                <c:manualLayout>
                  <c:x val="1.247554621035632E-2"/>
                  <c:y val="0"/>
                </c:manualLayout>
              </c:layout>
              <c:showPercent val="1"/>
            </c:dLbl>
            <c:showPercent val="1"/>
            <c:showLeaderLines val="1"/>
          </c:dLbls>
          <c:cat>
            <c:strRef>
              <c:f>Лист1!$J$4:$J$8</c:f>
              <c:strCache>
                <c:ptCount val="5"/>
                <c:pt idx="0">
                  <c:v>Социальная сфера</c:v>
                </c:pt>
                <c:pt idx="1">
                  <c:v>Экономика</c:v>
                </c:pt>
                <c:pt idx="2">
                  <c:v>Общегосударственные вопросы</c:v>
                </c:pt>
                <c:pt idx="3">
                  <c:v>Условно утвержденные расходы</c:v>
                </c:pt>
                <c:pt idx="4">
                  <c:v>Непрограммные расходы</c:v>
                </c:pt>
              </c:strCache>
            </c:strRef>
          </c:cat>
          <c:val>
            <c:numRef>
              <c:f>Лист1!$L$4:$L$8</c:f>
              <c:numCache>
                <c:formatCode>#,##0.0</c:formatCode>
                <c:ptCount val="5"/>
                <c:pt idx="0">
                  <c:v>535271.1</c:v>
                </c:pt>
                <c:pt idx="1">
                  <c:v>24903.1</c:v>
                </c:pt>
                <c:pt idx="2">
                  <c:v>17454.599999999973</c:v>
                </c:pt>
                <c:pt idx="3">
                  <c:v>4140</c:v>
                </c:pt>
                <c:pt idx="4">
                  <c:v>30069.7</c:v>
                </c:pt>
              </c:numCache>
            </c:numRef>
          </c:val>
        </c:ser>
        <c:ser>
          <c:idx val="2"/>
          <c:order val="2"/>
          <c:spPr>
            <a:ln>
              <a:solidFill>
                <a:schemeClr val="accent6">
                  <a:lumMod val="75000"/>
                </a:schemeClr>
              </a:solidFill>
            </a:ln>
          </c:spPr>
          <c:dLbls>
            <c:dLbl>
              <c:idx val="0"/>
              <c:layout>
                <c:manualLayout>
                  <c:x val="0.11851768899838565"/>
                  <c:y val="-0.11674876826706646"/>
                </c:manualLayout>
              </c:layout>
              <c:showPercent val="1"/>
            </c:dLbl>
            <c:dLbl>
              <c:idx val="2"/>
              <c:layout>
                <c:manualLayout>
                  <c:x val="-6.2377731051782032E-3"/>
                  <c:y val="-1.0613524387915133E-2"/>
                </c:manualLayout>
              </c:layout>
              <c:showPercent val="1"/>
            </c:dLbl>
            <c:dLbl>
              <c:idx val="3"/>
              <c:layout>
                <c:manualLayout>
                  <c:x val="0"/>
                  <c:y val="7.9601432909363543E-3"/>
                </c:manualLayout>
              </c:layout>
              <c:showPercent val="1"/>
            </c:dLbl>
            <c:dLbl>
              <c:idx val="4"/>
              <c:layout>
                <c:manualLayout>
                  <c:x val="1.2475546210356373E-2"/>
                  <c:y val="-1.5920286581872684E-2"/>
                </c:manualLayout>
              </c:layout>
              <c:showPercent val="1"/>
            </c:dLbl>
            <c:showPercent val="1"/>
            <c:showLeaderLines val="1"/>
          </c:dLbls>
          <c:cat>
            <c:strRef>
              <c:f>Лист1!$J$4:$J$8</c:f>
              <c:strCache>
                <c:ptCount val="5"/>
                <c:pt idx="0">
                  <c:v>Социальная сфера</c:v>
                </c:pt>
                <c:pt idx="1">
                  <c:v>Экономика</c:v>
                </c:pt>
                <c:pt idx="2">
                  <c:v>Общегосударственные вопросы</c:v>
                </c:pt>
                <c:pt idx="3">
                  <c:v>Условно утвержденные расходы</c:v>
                </c:pt>
                <c:pt idx="4">
                  <c:v>Непрограммные расходы</c:v>
                </c:pt>
              </c:strCache>
            </c:strRef>
          </c:cat>
          <c:val>
            <c:numRef>
              <c:f>Лист1!$M$4:$M$8</c:f>
              <c:numCache>
                <c:formatCode>#,##0.0</c:formatCode>
                <c:ptCount val="5"/>
                <c:pt idx="0">
                  <c:v>501371</c:v>
                </c:pt>
                <c:pt idx="1">
                  <c:v>100633.60000000002</c:v>
                </c:pt>
                <c:pt idx="2">
                  <c:v>9231.5</c:v>
                </c:pt>
                <c:pt idx="3">
                  <c:v>5137.8</c:v>
                </c:pt>
                <c:pt idx="4">
                  <c:v>16315.2</c:v>
                </c:pt>
              </c:numCache>
            </c:numRef>
          </c:val>
        </c:ser>
        <c:firstSliceAng val="0"/>
        <c:holeSize val="50"/>
      </c:doughnutChart>
    </c:plotArea>
    <c:plotVisOnly val="1"/>
  </c:chart>
  <c:externalData r:id="rId1"/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8AB7296-50A4-4339-8728-8BA3016481DB}" type="datetimeFigureOut">
              <a:rPr lang="ru-RU" smtClean="0"/>
              <a:pPr/>
              <a:t>29.11.2021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73003AA-1780-41AE-A4F9-74BE1DFF7AE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29.11.2021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29.11.2021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29.11.2021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29.11.2021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29.11.2021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29.11.2021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29.11.2021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chart" Target="../charts/char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7" Type="http://schemas.openxmlformats.org/officeDocument/2006/relationships/image" Target="../media/image1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mailto:poshfin@rambler.ru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9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chart" Target="../charts/char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кадр_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  <a:effectLst>
            <a:softEdge rad="31750"/>
          </a:effectLst>
        </p:spPr>
      </p:pic>
      <p:sp>
        <p:nvSpPr>
          <p:cNvPr id="5" name="Прямоугольник 4"/>
          <p:cNvSpPr/>
          <p:nvPr/>
        </p:nvSpPr>
        <p:spPr>
          <a:xfrm>
            <a:off x="928661" y="1"/>
            <a:ext cx="8001057" cy="12926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6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Бюджет для граждан</a:t>
            </a:r>
          </a:p>
          <a:p>
            <a:pPr algn="ctr"/>
            <a:r>
              <a:rPr lang="ru-RU" sz="26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Пошехонского муниципального района на 202</a:t>
            </a:r>
            <a:r>
              <a:rPr lang="en-US" sz="26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sz="26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год</a:t>
            </a:r>
          </a:p>
          <a:p>
            <a:pPr algn="ctr"/>
            <a:r>
              <a:rPr lang="ru-RU" sz="26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и плановый период 202</a:t>
            </a:r>
            <a:r>
              <a:rPr lang="en-US" sz="26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r>
              <a:rPr lang="ru-RU" sz="26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и 202</a:t>
            </a:r>
            <a:r>
              <a:rPr lang="en-US" sz="26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4</a:t>
            </a:r>
            <a:r>
              <a:rPr lang="ru-RU" sz="26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годов</a:t>
            </a:r>
            <a:endParaRPr lang="ru-RU" sz="26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14282" y="5929330"/>
            <a:ext cx="87154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Разработан на основании проекта решения Собрания Депутатов Пошехонского муниципального района                              «О бюджете Пошехонского муниципального района на 202</a:t>
            </a:r>
            <a:r>
              <a:rPr lang="en-US" sz="1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sz="1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год и плановый период 202</a:t>
            </a:r>
            <a:r>
              <a:rPr lang="en-US" sz="1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r>
              <a:rPr lang="ru-RU" sz="1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-202</a:t>
            </a:r>
            <a:r>
              <a:rPr lang="en-US" sz="1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4</a:t>
            </a:r>
            <a:r>
              <a:rPr lang="ru-RU" sz="1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годов»</a:t>
            </a:r>
            <a:endParaRPr lang="ru-RU" sz="14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Рисунок 6" descr="eXHZh5V4hYs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57158" y="1571612"/>
            <a:ext cx="8429684" cy="435771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кадр_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  <a:effectLst>
            <a:softEdge rad="31750"/>
          </a:effectLst>
        </p:spPr>
      </p:pic>
      <p:sp>
        <p:nvSpPr>
          <p:cNvPr id="5" name="Прямоугольник 4"/>
          <p:cNvSpPr/>
          <p:nvPr/>
        </p:nvSpPr>
        <p:spPr>
          <a:xfrm>
            <a:off x="928663" y="285728"/>
            <a:ext cx="7500990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6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Доходы бюджета</a:t>
            </a:r>
            <a:endParaRPr lang="ru-RU" sz="26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Рисунок 5" descr="дб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00034" y="1714488"/>
            <a:ext cx="8143932" cy="460153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кадр_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  <a:effectLst>
            <a:softEdge rad="31750"/>
          </a:effectLst>
        </p:spPr>
      </p:pic>
      <p:sp>
        <p:nvSpPr>
          <p:cNvPr id="5" name="Прямоугольник 4"/>
          <p:cNvSpPr/>
          <p:nvPr/>
        </p:nvSpPr>
        <p:spPr>
          <a:xfrm>
            <a:off x="1142976" y="357166"/>
            <a:ext cx="7500990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6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Федеральные, региональные и местные налоги</a:t>
            </a:r>
            <a:endParaRPr lang="ru-RU" sz="26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Рисунок 5" descr="нанл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00034" y="1714488"/>
            <a:ext cx="8143932" cy="462350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кадр_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  <a:effectLst>
            <a:softEdge rad="31750"/>
          </a:effectLst>
        </p:spPr>
      </p:pic>
      <p:sp>
        <p:nvSpPr>
          <p:cNvPr id="5" name="Прямоугольник 4"/>
          <p:cNvSpPr/>
          <p:nvPr/>
        </p:nvSpPr>
        <p:spPr>
          <a:xfrm>
            <a:off x="1071538" y="357166"/>
            <a:ext cx="7500990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6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Налоговые и не налоговые доходы бюджета</a:t>
            </a:r>
            <a:endParaRPr lang="ru-RU" sz="26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7884368" y="1268760"/>
            <a:ext cx="768865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тыс. руб.</a:t>
            </a:r>
            <a:endParaRPr lang="ru-RU" sz="120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8" name="Таблица 7"/>
          <p:cNvGraphicFramePr>
            <a:graphicFrameLocks noGrp="1"/>
          </p:cNvGraphicFramePr>
          <p:nvPr/>
        </p:nvGraphicFramePr>
        <p:xfrm>
          <a:off x="357158" y="1571612"/>
          <a:ext cx="8429683" cy="4857778"/>
        </p:xfrm>
        <a:graphic>
          <a:graphicData uri="http://schemas.openxmlformats.org/drawingml/2006/table">
            <a:tbl>
              <a:tblPr/>
              <a:tblGrid>
                <a:gridCol w="4470757"/>
                <a:gridCol w="780474"/>
                <a:gridCol w="780474"/>
                <a:gridCol w="780474"/>
                <a:gridCol w="780474"/>
                <a:gridCol w="837030"/>
              </a:tblGrid>
              <a:tr h="464937"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>
                          <a:solidFill>
                            <a:schemeClr val="bg1"/>
                          </a:solidFill>
                          <a:latin typeface="Times New Roman"/>
                        </a:rPr>
                        <a:t>Наименование дохода</a:t>
                      </a:r>
                    </a:p>
                  </a:txBody>
                  <a:tcPr marL="6137" marR="6137" marT="613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chemeClr val="bg1"/>
                          </a:solidFill>
                          <a:latin typeface="Times New Roman"/>
                        </a:rPr>
                        <a:t>Факт 2020 год</a:t>
                      </a:r>
                    </a:p>
                  </a:txBody>
                  <a:tcPr marL="6137" marR="6137" marT="61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chemeClr val="bg1"/>
                          </a:solidFill>
                          <a:latin typeface="Times New Roman"/>
                        </a:rPr>
                        <a:t>Оценка 2021 год</a:t>
                      </a:r>
                    </a:p>
                  </a:txBody>
                  <a:tcPr marL="6137" marR="6137" marT="61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chemeClr val="bg1"/>
                          </a:solidFill>
                          <a:latin typeface="Times New Roman"/>
                        </a:rPr>
                        <a:t>План 2022 год</a:t>
                      </a:r>
                    </a:p>
                  </a:txBody>
                  <a:tcPr marL="6137" marR="6137" marT="61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chemeClr val="bg1"/>
                          </a:solidFill>
                          <a:latin typeface="Times New Roman"/>
                        </a:rPr>
                        <a:t>План 2023 год</a:t>
                      </a:r>
                    </a:p>
                  </a:txBody>
                  <a:tcPr marL="6137" marR="6137" marT="61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chemeClr val="bg1"/>
                          </a:solidFill>
                          <a:latin typeface="Times New Roman"/>
                        </a:rPr>
                        <a:t>План 2024 год</a:t>
                      </a:r>
                    </a:p>
                  </a:txBody>
                  <a:tcPr marL="6137" marR="6137" marT="61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</a:tr>
              <a:tr h="200404"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1" i="0" u="sng" strike="noStrike" dirty="0">
                          <a:latin typeface="Times New Roman"/>
                        </a:rPr>
                        <a:t>Налоговые доходы</a:t>
                      </a:r>
                    </a:p>
                  </a:txBody>
                  <a:tcPr marL="6137" marR="6137" marT="6137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b="1" i="0" u="none" strike="noStrike" dirty="0">
                          <a:latin typeface="Times New Roman"/>
                        </a:rPr>
                        <a:t>36 419,1  </a:t>
                      </a:r>
                    </a:p>
                  </a:txBody>
                  <a:tcPr marL="6137" marR="6137" marT="613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b="1" i="0" u="none" strike="noStrike">
                          <a:latin typeface="Times New Roman"/>
                        </a:rPr>
                        <a:t>34 590,0  </a:t>
                      </a:r>
                    </a:p>
                  </a:txBody>
                  <a:tcPr marL="6137" marR="6137" marT="613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b="1" i="0" u="none" strike="noStrike">
                          <a:latin typeface="Times New Roman"/>
                        </a:rPr>
                        <a:t>34 955,3  </a:t>
                      </a:r>
                    </a:p>
                  </a:txBody>
                  <a:tcPr marL="6137" marR="6137" marT="613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b="1" i="0" u="none" strike="noStrike">
                          <a:latin typeface="Times New Roman"/>
                        </a:rPr>
                        <a:t>35 835,1  </a:t>
                      </a:r>
                    </a:p>
                  </a:txBody>
                  <a:tcPr marL="6137" marR="6137" marT="613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b="1" i="0" u="none" strike="noStrike">
                          <a:latin typeface="Times New Roman"/>
                        </a:rPr>
                        <a:t>37 017,1  </a:t>
                      </a:r>
                    </a:p>
                  </a:txBody>
                  <a:tcPr marL="6137" marR="6137" marT="613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248500"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0" i="0" u="none" strike="noStrike" dirty="0">
                          <a:latin typeface="Times New Roman"/>
                        </a:rPr>
                        <a:t>Налог на доходы физических лиц</a:t>
                      </a:r>
                    </a:p>
                  </a:txBody>
                  <a:tcPr marL="6137" marR="6137" marT="613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b="0" i="0" u="none" strike="noStrike" dirty="0">
                          <a:latin typeface="Times New Roman"/>
                        </a:rPr>
                        <a:t>22 655,3  </a:t>
                      </a:r>
                    </a:p>
                  </a:txBody>
                  <a:tcPr marL="6137" marR="6137" marT="613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b="0" i="0" u="none" strike="noStrike">
                          <a:latin typeface="Times New Roman"/>
                        </a:rPr>
                        <a:t>22 816,0  </a:t>
                      </a:r>
                    </a:p>
                  </a:txBody>
                  <a:tcPr marL="6137" marR="6137" marT="613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b="0" i="0" u="none" strike="noStrike">
                          <a:latin typeface="Times New Roman"/>
                        </a:rPr>
                        <a:t>23 266,0  </a:t>
                      </a:r>
                    </a:p>
                  </a:txBody>
                  <a:tcPr marL="6137" marR="6137" marT="613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b="0" i="0" u="none" strike="noStrike">
                          <a:latin typeface="Times New Roman"/>
                        </a:rPr>
                        <a:t>23 736,0  </a:t>
                      </a:r>
                    </a:p>
                  </a:txBody>
                  <a:tcPr marL="6137" marR="6137" marT="613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b="0" i="0" u="none" strike="noStrike">
                          <a:latin typeface="Times New Roman"/>
                        </a:rPr>
                        <a:t>24 254,0  </a:t>
                      </a:r>
                    </a:p>
                  </a:txBody>
                  <a:tcPr marL="6137" marR="6137" marT="613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248500"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0" i="0" u="none" strike="noStrike" dirty="0">
                          <a:latin typeface="Times New Roman"/>
                        </a:rPr>
                        <a:t>Акцизы</a:t>
                      </a:r>
                    </a:p>
                  </a:txBody>
                  <a:tcPr marL="6137" marR="6137" marT="613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b="0" i="0" u="none" strike="noStrike">
                          <a:latin typeface="Times New Roman"/>
                        </a:rPr>
                        <a:t>7 982,5  </a:t>
                      </a:r>
                    </a:p>
                  </a:txBody>
                  <a:tcPr marL="6137" marR="6137" marT="613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b="0" i="0" u="none" strike="noStrike">
                          <a:latin typeface="Times New Roman"/>
                        </a:rPr>
                        <a:t>9 070,0  </a:t>
                      </a:r>
                    </a:p>
                  </a:txBody>
                  <a:tcPr marL="6137" marR="6137" marT="613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b="0" i="0" u="none" strike="noStrike">
                          <a:latin typeface="Times New Roman"/>
                        </a:rPr>
                        <a:t>9 851,3  </a:t>
                      </a:r>
                    </a:p>
                  </a:txBody>
                  <a:tcPr marL="6137" marR="6137" marT="613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b="0" i="0" u="none" strike="noStrike">
                          <a:latin typeface="Times New Roman"/>
                        </a:rPr>
                        <a:t>10 181,1  </a:t>
                      </a:r>
                    </a:p>
                  </a:txBody>
                  <a:tcPr marL="6137" marR="6137" marT="613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b="0" i="0" u="none" strike="noStrike">
                          <a:latin typeface="Times New Roman"/>
                        </a:rPr>
                        <a:t>10 758,1  </a:t>
                      </a:r>
                    </a:p>
                  </a:txBody>
                  <a:tcPr marL="6137" marR="6137" marT="613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248500"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0" i="0" u="none" strike="noStrike" dirty="0">
                          <a:latin typeface="Times New Roman"/>
                        </a:rPr>
                        <a:t>Единый налог на вмененный доход </a:t>
                      </a:r>
                    </a:p>
                  </a:txBody>
                  <a:tcPr marL="6137" marR="6137" marT="613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b="0" i="0" u="none" strike="noStrike" dirty="0">
                          <a:latin typeface="Times New Roman"/>
                        </a:rPr>
                        <a:t>4 095,4  </a:t>
                      </a:r>
                    </a:p>
                  </a:txBody>
                  <a:tcPr marL="6137" marR="6137" marT="613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b="0" i="0" u="none" strike="noStrike">
                          <a:latin typeface="Times New Roman"/>
                        </a:rPr>
                        <a:t>944,0  </a:t>
                      </a:r>
                    </a:p>
                  </a:txBody>
                  <a:tcPr marL="6137" marR="6137" marT="613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b="0" i="0" u="none" strike="noStrike">
                          <a:latin typeface="Times New Roman"/>
                        </a:rPr>
                        <a:t>0,0  </a:t>
                      </a:r>
                    </a:p>
                  </a:txBody>
                  <a:tcPr marL="6137" marR="6137" marT="613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b="0" i="0" u="none" strike="noStrike">
                          <a:latin typeface="Times New Roman"/>
                        </a:rPr>
                        <a:t>0,0  </a:t>
                      </a:r>
                    </a:p>
                  </a:txBody>
                  <a:tcPr marL="6137" marR="6137" marT="613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b="0" i="0" u="none" strike="noStrike">
                          <a:latin typeface="Times New Roman"/>
                        </a:rPr>
                        <a:t>0,0  </a:t>
                      </a:r>
                    </a:p>
                  </a:txBody>
                  <a:tcPr marL="6137" marR="6137" marT="613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248500"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0" i="0" u="none" strike="noStrike" dirty="0">
                          <a:latin typeface="Times New Roman"/>
                        </a:rPr>
                        <a:t>Единый сельскохозяйственный налог</a:t>
                      </a:r>
                    </a:p>
                  </a:txBody>
                  <a:tcPr marL="6137" marR="6137" marT="613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b="0" i="0" u="none" strike="noStrike" dirty="0">
                          <a:latin typeface="Times New Roman"/>
                        </a:rPr>
                        <a:t>178,4  </a:t>
                      </a:r>
                    </a:p>
                  </a:txBody>
                  <a:tcPr marL="6137" marR="6137" marT="613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b="0" i="0" u="none" strike="noStrike">
                          <a:latin typeface="Times New Roman"/>
                        </a:rPr>
                        <a:t>60,0  </a:t>
                      </a:r>
                    </a:p>
                  </a:txBody>
                  <a:tcPr marL="6137" marR="6137" marT="613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b="0" i="0" u="none" strike="noStrike">
                          <a:latin typeface="Times New Roman"/>
                        </a:rPr>
                        <a:t>60,0  </a:t>
                      </a:r>
                    </a:p>
                  </a:txBody>
                  <a:tcPr marL="6137" marR="6137" marT="613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b="0" i="0" u="none" strike="noStrike">
                          <a:latin typeface="Times New Roman"/>
                        </a:rPr>
                        <a:t>60,0  </a:t>
                      </a:r>
                    </a:p>
                  </a:txBody>
                  <a:tcPr marL="6137" marR="6137" marT="613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b="0" i="0" u="none" strike="noStrike">
                          <a:latin typeface="Times New Roman"/>
                        </a:rPr>
                        <a:t>60,0  </a:t>
                      </a:r>
                    </a:p>
                  </a:txBody>
                  <a:tcPr marL="6137" marR="6137" marT="613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248500"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0" i="0" u="none" strike="noStrike" dirty="0">
                          <a:latin typeface="Times New Roman"/>
                        </a:rPr>
                        <a:t>Доходы от выдачи патентов</a:t>
                      </a:r>
                    </a:p>
                  </a:txBody>
                  <a:tcPr marL="6137" marR="6137" marT="613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b="0" i="0" u="none" strike="noStrike" dirty="0">
                          <a:latin typeface="Times New Roman"/>
                        </a:rPr>
                        <a:t>43,7  </a:t>
                      </a:r>
                    </a:p>
                  </a:txBody>
                  <a:tcPr marL="6137" marR="6137" marT="613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b="0" i="0" u="none" strike="noStrike">
                          <a:latin typeface="Times New Roman"/>
                        </a:rPr>
                        <a:t>450,0  </a:t>
                      </a:r>
                    </a:p>
                  </a:txBody>
                  <a:tcPr marL="6137" marR="6137" marT="613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b="0" i="0" u="none" strike="noStrike">
                          <a:latin typeface="Times New Roman"/>
                        </a:rPr>
                        <a:t>460,0  </a:t>
                      </a:r>
                    </a:p>
                  </a:txBody>
                  <a:tcPr marL="6137" marR="6137" marT="613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b="0" i="0" u="none" strike="noStrike">
                          <a:latin typeface="Times New Roman"/>
                        </a:rPr>
                        <a:t>470,0  </a:t>
                      </a:r>
                    </a:p>
                  </a:txBody>
                  <a:tcPr marL="6137" marR="6137" marT="613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b="0" i="0" u="none" strike="noStrike">
                          <a:latin typeface="Times New Roman"/>
                        </a:rPr>
                        <a:t>480,0  </a:t>
                      </a:r>
                    </a:p>
                  </a:txBody>
                  <a:tcPr marL="6137" marR="6137" marT="613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248500"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0" i="0" u="none" strike="noStrike">
                          <a:latin typeface="Times New Roman"/>
                        </a:rPr>
                        <a:t>Государственная пошлина</a:t>
                      </a:r>
                    </a:p>
                  </a:txBody>
                  <a:tcPr marL="6137" marR="6137" marT="613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b="0" i="0" u="none" strike="noStrike" dirty="0">
                          <a:latin typeface="Times New Roman"/>
                        </a:rPr>
                        <a:t>1 458,0  </a:t>
                      </a:r>
                    </a:p>
                  </a:txBody>
                  <a:tcPr marL="6137" marR="6137" marT="613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b="0" i="0" u="none" strike="noStrike">
                          <a:latin typeface="Times New Roman"/>
                        </a:rPr>
                        <a:t>1 250,0  </a:t>
                      </a:r>
                    </a:p>
                  </a:txBody>
                  <a:tcPr marL="6137" marR="6137" marT="613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b="0" i="0" u="none" strike="noStrike">
                          <a:latin typeface="Times New Roman"/>
                        </a:rPr>
                        <a:t>1 318,0  </a:t>
                      </a:r>
                    </a:p>
                  </a:txBody>
                  <a:tcPr marL="6137" marR="6137" marT="613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b="0" i="0" u="none" strike="noStrike">
                          <a:latin typeface="Times New Roman"/>
                        </a:rPr>
                        <a:t>1 388,0  </a:t>
                      </a:r>
                    </a:p>
                  </a:txBody>
                  <a:tcPr marL="6137" marR="6137" marT="613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b="0" i="0" u="none" strike="noStrike">
                          <a:latin typeface="Times New Roman"/>
                        </a:rPr>
                        <a:t>1 465,0  </a:t>
                      </a:r>
                    </a:p>
                  </a:txBody>
                  <a:tcPr marL="6137" marR="6137" marT="613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248500"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0" i="0" u="none" strike="noStrike">
                          <a:latin typeface="Times New Roman"/>
                        </a:rPr>
                        <a:t>Задолженность и перерасчеты по отмененным налогам</a:t>
                      </a:r>
                    </a:p>
                  </a:txBody>
                  <a:tcPr marL="6137" marR="6137" marT="613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b="0" i="0" u="none" strike="noStrike" dirty="0">
                          <a:latin typeface="Times New Roman"/>
                        </a:rPr>
                        <a:t>5,8  </a:t>
                      </a:r>
                    </a:p>
                  </a:txBody>
                  <a:tcPr marL="6137" marR="6137" marT="613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b="0" i="0" u="none" strike="noStrike" dirty="0">
                          <a:latin typeface="Times New Roman"/>
                        </a:rPr>
                        <a:t> </a:t>
                      </a:r>
                    </a:p>
                  </a:txBody>
                  <a:tcPr marL="6137" marR="6137" marT="613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b="0" i="0" u="none" strike="noStrike">
                          <a:latin typeface="Times New Roman"/>
                        </a:rPr>
                        <a:t> </a:t>
                      </a:r>
                    </a:p>
                  </a:txBody>
                  <a:tcPr marL="6137" marR="6137" marT="613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b="0" i="0" u="none" strike="noStrike">
                          <a:latin typeface="Times New Roman"/>
                        </a:rPr>
                        <a:t> </a:t>
                      </a:r>
                    </a:p>
                  </a:txBody>
                  <a:tcPr marL="6137" marR="6137" marT="613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b="0" i="0" u="none" strike="noStrike">
                          <a:latin typeface="Times New Roman"/>
                        </a:rPr>
                        <a:t> </a:t>
                      </a:r>
                    </a:p>
                  </a:txBody>
                  <a:tcPr marL="6137" marR="6137" marT="613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248500"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1" i="0" u="sng" strike="noStrike" dirty="0">
                          <a:latin typeface="Times New Roman"/>
                        </a:rPr>
                        <a:t>Неналоговые доходы</a:t>
                      </a:r>
                    </a:p>
                  </a:txBody>
                  <a:tcPr marL="6137" marR="6137" marT="6137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b="1" i="0" u="none" strike="noStrike" dirty="0">
                          <a:latin typeface="Times New Roman"/>
                        </a:rPr>
                        <a:t>6 918,4  </a:t>
                      </a:r>
                    </a:p>
                  </a:txBody>
                  <a:tcPr marL="6137" marR="6137" marT="613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b="1" i="0" u="none" strike="noStrike" dirty="0">
                          <a:latin typeface="Times New Roman"/>
                        </a:rPr>
                        <a:t>8 639,0  </a:t>
                      </a:r>
                    </a:p>
                  </a:txBody>
                  <a:tcPr marL="6137" marR="6137" marT="613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b="1" i="0" u="none" strike="noStrike">
                          <a:latin typeface="Times New Roman"/>
                        </a:rPr>
                        <a:t>5 500,0  </a:t>
                      </a:r>
                    </a:p>
                  </a:txBody>
                  <a:tcPr marL="6137" marR="6137" marT="613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b="1" i="0" u="none" strike="noStrike">
                          <a:latin typeface="Times New Roman"/>
                        </a:rPr>
                        <a:t>5 467,0  </a:t>
                      </a:r>
                    </a:p>
                  </a:txBody>
                  <a:tcPr marL="6137" marR="6137" marT="613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b="1" i="0" u="none" strike="noStrike">
                          <a:latin typeface="Times New Roman"/>
                        </a:rPr>
                        <a:t>5 547,0  </a:t>
                      </a:r>
                    </a:p>
                  </a:txBody>
                  <a:tcPr marL="6137" marR="6137" marT="613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248500"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0" i="0" u="none" strike="noStrike" dirty="0">
                          <a:latin typeface="Times New Roman"/>
                        </a:rPr>
                        <a:t>Доходы от сдачи в аренду земельных участков</a:t>
                      </a:r>
                    </a:p>
                  </a:txBody>
                  <a:tcPr marL="6137" marR="6137" marT="613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b="0" i="0" u="none" strike="noStrike">
                          <a:latin typeface="Times New Roman"/>
                        </a:rPr>
                        <a:t>2 086,7  </a:t>
                      </a:r>
                    </a:p>
                  </a:txBody>
                  <a:tcPr marL="6137" marR="6137" marT="613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b="0" i="0" u="none" strike="noStrike" dirty="0">
                          <a:latin typeface="Times New Roman"/>
                        </a:rPr>
                        <a:t>1 845,0  </a:t>
                      </a:r>
                    </a:p>
                  </a:txBody>
                  <a:tcPr marL="6137" marR="6137" marT="613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b="0" i="0" u="none" strike="noStrike">
                          <a:latin typeface="Times New Roman"/>
                        </a:rPr>
                        <a:t>1 851,0  </a:t>
                      </a:r>
                    </a:p>
                  </a:txBody>
                  <a:tcPr marL="6137" marR="6137" marT="613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b="0" i="0" u="none" strike="noStrike">
                          <a:latin typeface="Times New Roman"/>
                        </a:rPr>
                        <a:t>1 854,0  </a:t>
                      </a:r>
                    </a:p>
                  </a:txBody>
                  <a:tcPr marL="6137" marR="6137" marT="613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b="0" i="0" u="none" strike="noStrike">
                          <a:latin typeface="Times New Roman"/>
                        </a:rPr>
                        <a:t>1 857,0  </a:t>
                      </a:r>
                    </a:p>
                  </a:txBody>
                  <a:tcPr marL="6137" marR="6137" marT="613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248500"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0" i="0" u="none" strike="noStrike" dirty="0">
                          <a:latin typeface="Times New Roman"/>
                        </a:rPr>
                        <a:t>Доходы от сдачи в аренду имущества</a:t>
                      </a:r>
                    </a:p>
                  </a:txBody>
                  <a:tcPr marL="6137" marR="6137" marT="613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b="0" i="0" u="none" strike="noStrike">
                          <a:latin typeface="Times New Roman"/>
                        </a:rPr>
                        <a:t>1 167,7  </a:t>
                      </a:r>
                    </a:p>
                  </a:txBody>
                  <a:tcPr marL="6137" marR="6137" marT="613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b="0" i="0" u="none" strike="noStrike" dirty="0">
                          <a:latin typeface="Times New Roman"/>
                        </a:rPr>
                        <a:t>1 570,0  </a:t>
                      </a:r>
                    </a:p>
                  </a:txBody>
                  <a:tcPr marL="6137" marR="6137" marT="613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b="0" i="0" u="none" strike="noStrike" dirty="0">
                          <a:latin typeface="Times New Roman"/>
                        </a:rPr>
                        <a:t>1 300,0  </a:t>
                      </a:r>
                    </a:p>
                  </a:txBody>
                  <a:tcPr marL="6137" marR="6137" marT="613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b="0" i="0" u="none" strike="noStrike">
                          <a:latin typeface="Times New Roman"/>
                        </a:rPr>
                        <a:t>1 350,0  </a:t>
                      </a:r>
                    </a:p>
                  </a:txBody>
                  <a:tcPr marL="6137" marR="6137" marT="613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b="0" i="0" u="none" strike="noStrike">
                          <a:latin typeface="Times New Roman"/>
                        </a:rPr>
                        <a:t>1 350,0  </a:t>
                      </a:r>
                    </a:p>
                  </a:txBody>
                  <a:tcPr marL="6137" marR="6137" marT="613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248500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0" i="0" u="none" strike="noStrike">
                          <a:latin typeface="Times New Roman"/>
                        </a:rPr>
                        <a:t>Платежи при пользовании природными ресурсами</a:t>
                      </a:r>
                    </a:p>
                  </a:txBody>
                  <a:tcPr marL="6137" marR="6137" marT="61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b="0" i="0" u="none" strike="noStrike" dirty="0">
                          <a:latin typeface="Times New Roman"/>
                        </a:rPr>
                        <a:t>37,9  </a:t>
                      </a:r>
                    </a:p>
                  </a:txBody>
                  <a:tcPr marL="6137" marR="6137" marT="613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b="0" i="0" u="none" strike="noStrike">
                          <a:latin typeface="Times New Roman"/>
                        </a:rPr>
                        <a:t>43,0  </a:t>
                      </a:r>
                    </a:p>
                  </a:txBody>
                  <a:tcPr marL="6137" marR="6137" marT="613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b="0" i="0" u="none" strike="noStrike" dirty="0">
                          <a:latin typeface="Times New Roman"/>
                        </a:rPr>
                        <a:t>51,0  </a:t>
                      </a:r>
                    </a:p>
                  </a:txBody>
                  <a:tcPr marL="6137" marR="6137" marT="613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b="0" i="0" u="none" strike="noStrike">
                          <a:latin typeface="Times New Roman"/>
                        </a:rPr>
                        <a:t>53,0  </a:t>
                      </a:r>
                    </a:p>
                  </a:txBody>
                  <a:tcPr marL="6137" marR="6137" marT="613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b="0" i="0" u="none" strike="noStrike">
                          <a:latin typeface="Times New Roman"/>
                        </a:rPr>
                        <a:t>55,0  </a:t>
                      </a:r>
                    </a:p>
                  </a:txBody>
                  <a:tcPr marL="6137" marR="6137" marT="613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248500"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0" i="0" u="none" strike="noStrike" dirty="0">
                          <a:latin typeface="Times New Roman"/>
                        </a:rPr>
                        <a:t>Платные услуги, компенсации затрат государства</a:t>
                      </a:r>
                    </a:p>
                  </a:txBody>
                  <a:tcPr marL="6137" marR="6137" marT="613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b="0" i="0" u="none" strike="noStrike" dirty="0">
                          <a:latin typeface="Times New Roman"/>
                        </a:rPr>
                        <a:t>1 739,1  </a:t>
                      </a:r>
                    </a:p>
                  </a:txBody>
                  <a:tcPr marL="6137" marR="6137" marT="613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b="0" i="0" u="none" strike="noStrike">
                          <a:latin typeface="Times New Roman"/>
                        </a:rPr>
                        <a:t>1 558,0  </a:t>
                      </a:r>
                    </a:p>
                  </a:txBody>
                  <a:tcPr marL="6137" marR="6137" marT="613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b="0" i="0" u="none" strike="noStrike" dirty="0">
                          <a:latin typeface="Times New Roman"/>
                        </a:rPr>
                        <a:t>755,0  </a:t>
                      </a:r>
                    </a:p>
                  </a:txBody>
                  <a:tcPr marL="6137" marR="6137" marT="613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b="0" i="0" u="none" strike="noStrike">
                          <a:latin typeface="Times New Roman"/>
                        </a:rPr>
                        <a:t>755,0  </a:t>
                      </a:r>
                    </a:p>
                  </a:txBody>
                  <a:tcPr marL="6137" marR="6137" marT="613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b="0" i="0" u="none" strike="noStrike">
                          <a:latin typeface="Times New Roman"/>
                        </a:rPr>
                        <a:t>755,0  </a:t>
                      </a:r>
                    </a:p>
                  </a:txBody>
                  <a:tcPr marL="6137" marR="6137" marT="613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248500"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0" i="0" u="none" strike="noStrike" dirty="0">
                          <a:latin typeface="Times New Roman"/>
                        </a:rPr>
                        <a:t>Доходы от реализации  муниципального имущества</a:t>
                      </a:r>
                    </a:p>
                  </a:txBody>
                  <a:tcPr marL="6137" marR="6137" marT="613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b="0" i="0" u="none" strike="noStrike" dirty="0">
                          <a:latin typeface="Times New Roman"/>
                        </a:rPr>
                        <a:t>579,5  </a:t>
                      </a:r>
                    </a:p>
                  </a:txBody>
                  <a:tcPr marL="6137" marR="6137" marT="613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b="0" i="0" u="none" strike="noStrike">
                          <a:latin typeface="Times New Roman"/>
                        </a:rPr>
                        <a:t>90,0  </a:t>
                      </a:r>
                    </a:p>
                  </a:txBody>
                  <a:tcPr marL="6137" marR="6137" marT="613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b="0" i="0" u="none" strike="noStrike" dirty="0">
                          <a:latin typeface="Times New Roman"/>
                        </a:rPr>
                        <a:t>150,0  </a:t>
                      </a:r>
                    </a:p>
                  </a:txBody>
                  <a:tcPr marL="6137" marR="6137" marT="613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b="0" i="0" u="none" strike="noStrike">
                          <a:latin typeface="Times New Roman"/>
                        </a:rPr>
                        <a:t>0,0  </a:t>
                      </a:r>
                    </a:p>
                  </a:txBody>
                  <a:tcPr marL="6137" marR="6137" marT="613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b="1" i="0" u="none" strike="noStrike">
                          <a:latin typeface="Times New Roman"/>
                        </a:rPr>
                        <a:t>0,0  </a:t>
                      </a:r>
                    </a:p>
                  </a:txBody>
                  <a:tcPr marL="6137" marR="6137" marT="613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248500"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0" i="0" u="none" strike="noStrike" dirty="0">
                          <a:latin typeface="Times New Roman"/>
                        </a:rPr>
                        <a:t>Доходы от продажи земельных участков</a:t>
                      </a:r>
                    </a:p>
                  </a:txBody>
                  <a:tcPr marL="6137" marR="6137" marT="613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b="0" i="0" u="none" strike="noStrike" dirty="0">
                          <a:latin typeface="Times New Roman"/>
                        </a:rPr>
                        <a:t>810,0  </a:t>
                      </a:r>
                    </a:p>
                  </a:txBody>
                  <a:tcPr marL="6137" marR="6137" marT="613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b="0" i="0" u="none" strike="noStrike">
                          <a:latin typeface="Times New Roman"/>
                        </a:rPr>
                        <a:t>887,0  </a:t>
                      </a:r>
                    </a:p>
                  </a:txBody>
                  <a:tcPr marL="6137" marR="6137" marT="613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b="0" i="0" u="none" strike="noStrike">
                          <a:latin typeface="Times New Roman"/>
                        </a:rPr>
                        <a:t>345,0  </a:t>
                      </a:r>
                    </a:p>
                  </a:txBody>
                  <a:tcPr marL="6137" marR="6137" marT="613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b="0" i="0" u="none" strike="noStrike" dirty="0">
                          <a:latin typeface="Times New Roman"/>
                        </a:rPr>
                        <a:t>345,0  </a:t>
                      </a:r>
                    </a:p>
                  </a:txBody>
                  <a:tcPr marL="6137" marR="6137" marT="613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b="0" i="0" u="none" strike="noStrike">
                          <a:latin typeface="Times New Roman"/>
                        </a:rPr>
                        <a:t>345,0  </a:t>
                      </a:r>
                    </a:p>
                  </a:txBody>
                  <a:tcPr marL="6137" marR="6137" marT="613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248500"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0" i="0" u="none" strike="noStrike" dirty="0">
                          <a:latin typeface="Times New Roman"/>
                        </a:rPr>
                        <a:t>Штрафы, санкции, возмещение ущерба</a:t>
                      </a:r>
                    </a:p>
                  </a:txBody>
                  <a:tcPr marL="6137" marR="6137" marT="613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b="0" i="0" u="none" strike="noStrike" dirty="0">
                          <a:latin typeface="Times New Roman"/>
                        </a:rPr>
                        <a:t>430,4  </a:t>
                      </a:r>
                    </a:p>
                  </a:txBody>
                  <a:tcPr marL="6137" marR="6137" marT="613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b="0" i="0" u="none" strike="noStrike">
                          <a:latin typeface="Times New Roman"/>
                        </a:rPr>
                        <a:t>2 640,0  </a:t>
                      </a:r>
                    </a:p>
                  </a:txBody>
                  <a:tcPr marL="6137" marR="6137" marT="613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b="0" i="0" u="none" strike="noStrike">
                          <a:latin typeface="Times New Roman"/>
                        </a:rPr>
                        <a:t>1 048,0  </a:t>
                      </a:r>
                    </a:p>
                  </a:txBody>
                  <a:tcPr marL="6137" marR="6137" marT="613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b="0" i="0" u="none" strike="noStrike" dirty="0">
                          <a:latin typeface="Times New Roman"/>
                        </a:rPr>
                        <a:t>1 110,0  </a:t>
                      </a:r>
                    </a:p>
                  </a:txBody>
                  <a:tcPr marL="6137" marR="6137" marT="613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b="0" i="0" u="none" strike="noStrike">
                          <a:latin typeface="Times New Roman"/>
                        </a:rPr>
                        <a:t>1 185,0  </a:t>
                      </a:r>
                    </a:p>
                  </a:txBody>
                  <a:tcPr marL="6137" marR="6137" marT="613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248500"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0" i="0" u="none" strike="noStrike" dirty="0">
                          <a:latin typeface="Times New Roman"/>
                        </a:rPr>
                        <a:t>Прочие неналоговые доходы</a:t>
                      </a:r>
                    </a:p>
                  </a:txBody>
                  <a:tcPr marL="6137" marR="6137" marT="613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b="0" i="0" u="none" strike="noStrike" dirty="0">
                          <a:latin typeface="Times New Roman"/>
                        </a:rPr>
                        <a:t>67,1  </a:t>
                      </a:r>
                    </a:p>
                  </a:txBody>
                  <a:tcPr marL="6137" marR="6137" marT="613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b="0" i="0" u="none" strike="noStrike">
                          <a:latin typeface="Times New Roman"/>
                        </a:rPr>
                        <a:t>6,0  </a:t>
                      </a:r>
                    </a:p>
                  </a:txBody>
                  <a:tcPr marL="6137" marR="6137" marT="613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b="0" i="0" u="none" strike="noStrike">
                          <a:latin typeface="Times New Roman"/>
                        </a:rPr>
                        <a:t>0,0  </a:t>
                      </a:r>
                    </a:p>
                  </a:txBody>
                  <a:tcPr marL="6137" marR="6137" marT="613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b="0" i="0" u="none" strike="noStrike" dirty="0">
                          <a:latin typeface="Times New Roman"/>
                        </a:rPr>
                        <a:t>0,0  </a:t>
                      </a:r>
                    </a:p>
                  </a:txBody>
                  <a:tcPr marL="6137" marR="6137" marT="613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b="0" i="0" u="none" strike="noStrike" dirty="0">
                          <a:latin typeface="Times New Roman"/>
                        </a:rPr>
                        <a:t>0,0  </a:t>
                      </a:r>
                    </a:p>
                  </a:txBody>
                  <a:tcPr marL="6137" marR="6137" marT="613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216437"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1" i="0" u="none" strike="noStrike" dirty="0">
                          <a:latin typeface="Times New Roman"/>
                        </a:rPr>
                        <a:t>ИТОГО ДОХОДОВ</a:t>
                      </a:r>
                    </a:p>
                  </a:txBody>
                  <a:tcPr marL="6137" marR="6137" marT="613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b="1" i="0" u="none" strike="noStrike" dirty="0">
                          <a:latin typeface="Times New Roman"/>
                        </a:rPr>
                        <a:t>43 337,5  </a:t>
                      </a:r>
                    </a:p>
                  </a:txBody>
                  <a:tcPr marL="6137" marR="6137" marT="613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b="1" i="0" u="none" strike="noStrike" dirty="0">
                          <a:latin typeface="Times New Roman"/>
                        </a:rPr>
                        <a:t>43 229,0  </a:t>
                      </a:r>
                    </a:p>
                  </a:txBody>
                  <a:tcPr marL="6137" marR="6137" marT="613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b="1" i="0" u="none" strike="noStrike" dirty="0">
                          <a:latin typeface="Times New Roman"/>
                        </a:rPr>
                        <a:t>40 455,3  </a:t>
                      </a:r>
                    </a:p>
                  </a:txBody>
                  <a:tcPr marL="6137" marR="6137" marT="613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b="1" i="0" u="none" strike="noStrike" dirty="0">
                          <a:latin typeface="Times New Roman"/>
                        </a:rPr>
                        <a:t>41 302,1  </a:t>
                      </a:r>
                    </a:p>
                  </a:txBody>
                  <a:tcPr marL="6137" marR="6137" marT="613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b="1" i="0" u="none" strike="noStrike" dirty="0">
                          <a:latin typeface="Times New Roman"/>
                        </a:rPr>
                        <a:t>42 564,1  </a:t>
                      </a:r>
                    </a:p>
                  </a:txBody>
                  <a:tcPr marL="6137" marR="6137" marT="613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кадр_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  <a:effectLst>
            <a:softEdge rad="31750"/>
          </a:effectLst>
        </p:spPr>
      </p:pic>
      <p:sp>
        <p:nvSpPr>
          <p:cNvPr id="5" name="Прямоугольник 4"/>
          <p:cNvSpPr/>
          <p:nvPr/>
        </p:nvSpPr>
        <p:spPr>
          <a:xfrm>
            <a:off x="928663" y="285728"/>
            <a:ext cx="7500990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6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Межбюджетные трансферты</a:t>
            </a:r>
            <a:endParaRPr lang="ru-RU" sz="26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Рисунок 5" descr="Безымянный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14282" y="1357298"/>
            <a:ext cx="8643998" cy="528641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кадр_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  <a:effectLst>
            <a:softEdge rad="31750"/>
          </a:effectLst>
        </p:spPr>
      </p:pic>
      <p:sp>
        <p:nvSpPr>
          <p:cNvPr id="5" name="Прямоугольник 4"/>
          <p:cNvSpPr/>
          <p:nvPr/>
        </p:nvSpPr>
        <p:spPr>
          <a:xfrm>
            <a:off x="928663" y="285728"/>
            <a:ext cx="7500990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6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Муниципальный долг</a:t>
            </a:r>
            <a:endParaRPr lang="ru-RU" sz="26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071538" y="1643050"/>
            <a:ext cx="771530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Муниципальный долг – это совокупность долговых обязательств муниципального образования</a:t>
            </a:r>
            <a:endParaRPr lang="ru-RU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428597" y="5143512"/>
            <a:ext cx="6500857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Муниципальный долг на 01.01.2022г.</a:t>
            </a:r>
          </a:p>
          <a:p>
            <a:pPr algn="ctr"/>
            <a:r>
              <a:rPr lang="ru-RU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составляет 0 тыс. руб.</a:t>
            </a:r>
            <a:endParaRPr lang="ru-RU" sz="2400" dirty="0"/>
          </a:p>
        </p:txBody>
      </p:sp>
      <p:pic>
        <p:nvPicPr>
          <p:cNvPr id="9" name="Рисунок 8" descr="depositphotos_51058903-stock-photo-3d-man-with-bar-graph.jpg"/>
          <p:cNvPicPr>
            <a:picLocks noChangeAspect="1"/>
          </p:cNvPicPr>
          <p:nvPr/>
        </p:nvPicPr>
        <p:blipFill>
          <a:blip r:embed="rId3" cstate="print">
            <a:duotone>
              <a:prstClr val="black"/>
              <a:schemeClr val="accent3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4500562" y="2643182"/>
            <a:ext cx="2000232" cy="150017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0" name="Прямоугольник 9"/>
          <p:cNvSpPr/>
          <p:nvPr/>
        </p:nvSpPr>
        <p:spPr>
          <a:xfrm>
            <a:off x="6357950" y="2285992"/>
            <a:ext cx="2428892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Расходов на обслуживание муниципального долга Пошехонского муниципального района на 2022 г. и на плановый период 2023 и 2024 годов не планируется</a:t>
            </a:r>
            <a:endParaRPr lang="ru-RU" dirty="0"/>
          </a:p>
        </p:txBody>
      </p:sp>
      <p:graphicFrame>
        <p:nvGraphicFramePr>
          <p:cNvPr id="11" name="Диаграмма 10"/>
          <p:cNvGraphicFramePr/>
          <p:nvPr/>
        </p:nvGraphicFramePr>
        <p:xfrm>
          <a:off x="357158" y="2143116"/>
          <a:ext cx="45720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кадр_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  <a:effectLst>
            <a:softEdge rad="31750"/>
          </a:effectLst>
        </p:spPr>
      </p:pic>
      <p:sp>
        <p:nvSpPr>
          <p:cNvPr id="5" name="Прямоугольник 4"/>
          <p:cNvSpPr/>
          <p:nvPr/>
        </p:nvSpPr>
        <p:spPr>
          <a:xfrm>
            <a:off x="928663" y="285728"/>
            <a:ext cx="7500990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6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Расходы бюджета</a:t>
            </a:r>
            <a:endParaRPr lang="ru-RU" sz="26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Рисунок 5" descr="Рб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14282" y="1357298"/>
            <a:ext cx="8715436" cy="528641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кадр_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  <a:effectLst>
            <a:softEdge rad="31750"/>
          </a:effectLst>
        </p:spPr>
      </p:pic>
      <p:sp>
        <p:nvSpPr>
          <p:cNvPr id="5" name="Прямоугольник 4"/>
          <p:cNvSpPr/>
          <p:nvPr/>
        </p:nvSpPr>
        <p:spPr>
          <a:xfrm>
            <a:off x="971600" y="260648"/>
            <a:ext cx="7500990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6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Структура расходов бюджета Пошехонского МР на 2022 год и плановый период 2023 и 2024 годов</a:t>
            </a:r>
            <a:endParaRPr lang="ru-RU" sz="26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/>
        </p:nvGraphicFramePr>
        <p:xfrm>
          <a:off x="467544" y="1988840"/>
          <a:ext cx="8286807" cy="3942913"/>
        </p:xfrm>
        <a:graphic>
          <a:graphicData uri="http://schemas.openxmlformats.org/drawingml/2006/table">
            <a:tbl>
              <a:tblPr/>
              <a:tblGrid>
                <a:gridCol w="3746665"/>
                <a:gridCol w="743777"/>
                <a:gridCol w="1224134"/>
                <a:gridCol w="1239630"/>
                <a:gridCol w="1332601"/>
              </a:tblGrid>
              <a:tr h="288032"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Наименование</a:t>
                      </a:r>
                    </a:p>
                  </a:txBody>
                  <a:tcPr marL="6531" marR="6531" marT="65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Раздел</a:t>
                      </a:r>
                    </a:p>
                  </a:txBody>
                  <a:tcPr marL="6531" marR="6531" marT="65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План </a:t>
                      </a:r>
                      <a:r>
                        <a:rPr lang="ru-RU" sz="11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2022год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6531" marR="6531" marT="65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План </a:t>
                      </a:r>
                      <a:r>
                        <a:rPr lang="ru-RU" sz="11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2023год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6531" marR="6531" marT="65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План </a:t>
                      </a:r>
                      <a:r>
                        <a:rPr lang="ru-RU" sz="11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2024 </a:t>
                      </a:r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год</a:t>
                      </a:r>
                    </a:p>
                  </a:txBody>
                  <a:tcPr marL="6531" marR="6531" marT="65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</a:tr>
              <a:tr h="288032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Общегосударственные вопросы</a:t>
                      </a:r>
                    </a:p>
                  </a:txBody>
                  <a:tcPr marL="6531" marR="6531" marT="65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01</a:t>
                      </a:r>
                    </a:p>
                  </a:txBody>
                  <a:tcPr marL="6531" marR="6531" marT="65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52 833,6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6531" marR="6531" marT="65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32 045,3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6531" marR="6531" marT="65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14 349,3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6531" marR="6531" marT="65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432048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Национальная безопасность и правоохранительная деятельность</a:t>
                      </a:r>
                    </a:p>
                  </a:txBody>
                  <a:tcPr marL="6531" marR="6531" marT="65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03</a:t>
                      </a:r>
                    </a:p>
                  </a:txBody>
                  <a:tcPr marL="6531" marR="6531" marT="65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950,0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6531" marR="6531" marT="65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665,0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6531" marR="6531" marT="65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332,5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6531" marR="6531" marT="65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288032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Национальная экономика</a:t>
                      </a:r>
                    </a:p>
                  </a:txBody>
                  <a:tcPr marL="6531" marR="6531" marT="65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04</a:t>
                      </a:r>
                    </a:p>
                  </a:txBody>
                  <a:tcPr marL="6531" marR="6531" marT="65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23 416,7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6531" marR="6531" marT="65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23 450,2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6531" marR="6531" marT="65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18 810,6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6531" marR="6531" marT="65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216024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Жилищно-коммунальное хозяйство</a:t>
                      </a:r>
                    </a:p>
                  </a:txBody>
                  <a:tcPr marL="6531" marR="6531" marT="65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05</a:t>
                      </a:r>
                    </a:p>
                  </a:txBody>
                  <a:tcPr marL="6531" marR="6531" marT="65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  1 750,0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6531" marR="6531" marT="65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6531" marR="6531" marT="65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80 802,0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6531" marR="6531" marT="65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216024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Образование</a:t>
                      </a:r>
                    </a:p>
                  </a:txBody>
                  <a:tcPr marL="6531" marR="6531" marT="65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07</a:t>
                      </a:r>
                    </a:p>
                  </a:txBody>
                  <a:tcPr marL="6531" marR="6531" marT="65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289 217,8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6531" marR="6531" marT="65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237 867,3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6531" marR="6531" marT="65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205 073,7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6531" marR="6531" marT="65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288032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Культура, кинематография</a:t>
                      </a:r>
                    </a:p>
                  </a:txBody>
                  <a:tcPr marL="6531" marR="6531" marT="65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08</a:t>
                      </a:r>
                    </a:p>
                  </a:txBody>
                  <a:tcPr marL="6531" marR="6531" marT="65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 51 652,6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6531" marR="6531" marT="65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40 367,4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6531" marR="6531" marT="65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31 637,7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6531" marR="6531" marT="65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216024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Социальная политика</a:t>
                      </a:r>
                    </a:p>
                  </a:txBody>
                  <a:tcPr marL="6531" marR="6531" marT="65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10</a:t>
                      </a:r>
                    </a:p>
                  </a:txBody>
                  <a:tcPr marL="6531" marR="6531" marT="65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263 692,6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6531" marR="6531" marT="65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268 084,3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6531" marR="6531" marT="65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273 690,9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6531" marR="6531" marT="65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235261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Физическая культура и спорт</a:t>
                      </a:r>
                    </a:p>
                  </a:txBody>
                  <a:tcPr marL="6531" marR="6531" marT="65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11</a:t>
                      </a:r>
                    </a:p>
                  </a:txBody>
                  <a:tcPr marL="6531" marR="6531" marT="65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      7 321,1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6531" marR="6531" marT="65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2 479,2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6531" marR="6531" marT="65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1 114,6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6531" marR="6531" marT="65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268795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Средства массовой информации</a:t>
                      </a:r>
                    </a:p>
                  </a:txBody>
                  <a:tcPr marL="6531" marR="6531" marT="65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12</a:t>
                      </a:r>
                    </a:p>
                  </a:txBody>
                  <a:tcPr marL="6531" marR="6531" marT="65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        740,0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6531" marR="6531" marT="65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740,0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6531" marR="6531" marT="65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740,0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6531" marR="6531" marT="65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577774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Межбюджетные трансферты бюджетам субъектов Российской Федерации и муниципальных образований общего характера</a:t>
                      </a:r>
                    </a:p>
                  </a:txBody>
                  <a:tcPr marL="6531" marR="6531" marT="65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14</a:t>
                      </a:r>
                    </a:p>
                  </a:txBody>
                  <a:tcPr marL="6531" marR="6531" marT="65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3 000,0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6531" marR="6531" marT="65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2 000,0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6531" marR="6531" marT="65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1 000,0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6531" marR="6531" marT="65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288032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Условно утвержденные расходы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6531" marR="6531" marT="65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6531" marR="6531" marT="65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6531" marR="6531" marT="65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4 140,0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6531" marR="6531" marT="65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5 137,8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6531" marR="6531" marT="65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340803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Итого по разделам:</a:t>
                      </a:r>
                    </a:p>
                  </a:txBody>
                  <a:tcPr marL="6531" marR="6531" marT="65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6531" marR="6531" marT="65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694 574,4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6531" marR="6531" marT="65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611 838,7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6531" marR="6531" marT="65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632 689,1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6531" marR="6531" marT="65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7" name="Прямоугольник 6"/>
          <p:cNvSpPr/>
          <p:nvPr/>
        </p:nvSpPr>
        <p:spPr>
          <a:xfrm>
            <a:off x="8028384" y="1052736"/>
            <a:ext cx="768865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тыс. руб.</a:t>
            </a:r>
            <a:endParaRPr lang="ru-RU" sz="12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кадр_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  <a:effectLst>
            <a:softEdge rad="31750"/>
          </a:effectLst>
        </p:spPr>
      </p:pic>
      <p:sp>
        <p:nvSpPr>
          <p:cNvPr id="5" name="Прямоугольник 4"/>
          <p:cNvSpPr/>
          <p:nvPr/>
        </p:nvSpPr>
        <p:spPr>
          <a:xfrm>
            <a:off x="928663" y="285728"/>
            <a:ext cx="7500990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6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Муниципальные программы</a:t>
            </a:r>
            <a:endParaRPr lang="ru-RU" sz="26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428596" y="1643050"/>
            <a:ext cx="828680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269875"/>
            <a:r>
              <a:rPr lang="ru-RU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Проект бюджета Пошехонского муниципального района на 2022-2024 годы сформирован на основе муниципальных программ и непрограммных направлений деятельности</a:t>
            </a:r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428596" y="2786059"/>
            <a:ext cx="2786082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Муниципальная программа – это совокупность мер, направленных на достижение единой цели, задач и ожидаемого результата, определение и реализацию которых осуществляет  распорядитель бюджетных средств соответственно возложенных на него функций</a:t>
            </a:r>
            <a:endParaRPr lang="ru-RU" sz="1400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6143636" y="3714752"/>
            <a:ext cx="2643207" cy="24929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1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Каждая муниципальная программа увязывает бюджетные ассигнования с результатами их использования для достижения заявленных целей. Таким образом, программный бюджет призван повысить качество формирования и исполнения главного финансового документа</a:t>
            </a:r>
            <a:r>
              <a:rPr lang="ru-RU" sz="16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pic>
        <p:nvPicPr>
          <p:cNvPr id="13" name="Рисунок 12" descr="_horovoy-kollektiv-ansamblya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643306" y="4857760"/>
            <a:ext cx="2460918" cy="164061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4" name="Рисунок 13" descr="_img_5084-1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643306" y="3309890"/>
            <a:ext cx="2389476" cy="159454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7" name="Рисунок 16" descr="IMG_3118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429388" y="2214554"/>
            <a:ext cx="2214578" cy="147638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6" name="Рисунок 15" descr="IMG_1994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3857620" y="2214554"/>
            <a:ext cx="1857388" cy="123825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8" name="Рисунок 17" descr="2103_invest-life-insurance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469888" y="4929198"/>
            <a:ext cx="3101980" cy="150019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кадр_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  <a:effectLst>
            <a:softEdge rad="31750"/>
          </a:effectLst>
        </p:spPr>
      </p:pic>
      <p:sp>
        <p:nvSpPr>
          <p:cNvPr id="5" name="Прямоугольник 4"/>
          <p:cNvSpPr/>
          <p:nvPr/>
        </p:nvSpPr>
        <p:spPr>
          <a:xfrm>
            <a:off x="971600" y="260648"/>
            <a:ext cx="7500990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6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Муниципальные программы на 2022 год и плановый 2023 и 2024 годов</a:t>
            </a:r>
            <a:endParaRPr lang="ru-RU" sz="26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/>
        </p:nvGraphicFramePr>
        <p:xfrm>
          <a:off x="428596" y="1643051"/>
          <a:ext cx="8286807" cy="4786346"/>
        </p:xfrm>
        <a:graphic>
          <a:graphicData uri="http://schemas.openxmlformats.org/drawingml/2006/table">
            <a:tbl>
              <a:tblPr/>
              <a:tblGrid>
                <a:gridCol w="385555"/>
                <a:gridCol w="3542928"/>
                <a:gridCol w="844051"/>
                <a:gridCol w="961279"/>
                <a:gridCol w="875313"/>
                <a:gridCol w="844051"/>
                <a:gridCol w="833630"/>
              </a:tblGrid>
              <a:tr h="313933"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№ </a:t>
                      </a:r>
                      <a:r>
                        <a:rPr lang="ru-RU" sz="1000" b="1" i="0" u="none" strike="noStrike" dirty="0" err="1">
                          <a:solidFill>
                            <a:srgbClr val="000000"/>
                          </a:solidFill>
                          <a:latin typeface="Times New Roman"/>
                        </a:rPr>
                        <a:t>п</a:t>
                      </a:r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/</a:t>
                      </a:r>
                      <a:r>
                        <a:rPr lang="ru-RU" sz="1000" b="1" i="0" u="none" strike="noStrike" dirty="0" err="1">
                          <a:solidFill>
                            <a:srgbClr val="000000"/>
                          </a:solidFill>
                          <a:latin typeface="Times New Roman"/>
                        </a:rPr>
                        <a:t>п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3497" marR="3497" marT="34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Наименование программы</a:t>
                      </a:r>
                    </a:p>
                  </a:txBody>
                  <a:tcPr marL="3497" marR="3497" marT="34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Факт </a:t>
                      </a:r>
                      <a:r>
                        <a:rPr lang="ru-RU" sz="10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2020 </a:t>
                      </a:r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год</a:t>
                      </a:r>
                    </a:p>
                  </a:txBody>
                  <a:tcPr marL="3497" marR="3497" marT="34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Оценка </a:t>
                      </a:r>
                      <a:r>
                        <a:rPr lang="ru-RU" sz="10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2021 </a:t>
                      </a:r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год</a:t>
                      </a:r>
                    </a:p>
                  </a:txBody>
                  <a:tcPr marL="3497" marR="3497" marT="34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План </a:t>
                      </a:r>
                      <a:r>
                        <a:rPr lang="ru-RU" sz="10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2022 </a:t>
                      </a:r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год</a:t>
                      </a:r>
                    </a:p>
                  </a:txBody>
                  <a:tcPr marL="3497" marR="3497" marT="34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План </a:t>
                      </a:r>
                      <a:r>
                        <a:rPr lang="ru-RU" sz="10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2023 </a:t>
                      </a:r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год</a:t>
                      </a:r>
                    </a:p>
                  </a:txBody>
                  <a:tcPr marL="3497" marR="3497" marT="34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План </a:t>
                      </a:r>
                      <a:r>
                        <a:rPr lang="ru-RU" sz="10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2024 </a:t>
                      </a:r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год</a:t>
                      </a:r>
                    </a:p>
                  </a:txBody>
                  <a:tcPr marL="3497" marR="3497" marT="34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</a:tr>
              <a:tr h="461664"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</a:t>
                      </a:r>
                    </a:p>
                  </a:txBody>
                  <a:tcPr marL="3497" marR="3497" marT="34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88900" indent="0" algn="l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Муниципальная программа "Развитие образования  Пошехонского муниципального района"</a:t>
                      </a:r>
                    </a:p>
                  </a:txBody>
                  <a:tcPr marL="3497" marR="3497" marT="34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295 551,4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3497" marR="3497" marT="34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291 045,0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3497" marR="3497" marT="34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305 317,9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3497" marR="3497" marT="34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272 712,2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3497" marR="3497" marT="34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244 524,9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3497" marR="3497" marT="34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582622"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</a:t>
                      </a:r>
                    </a:p>
                  </a:txBody>
                  <a:tcPr marL="3497" marR="3497" marT="34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88900" indent="0" algn="l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Муниципальная программа "Реализация молодежной политики Пошехонского муниципального района"</a:t>
                      </a:r>
                    </a:p>
                  </a:txBody>
                  <a:tcPr marL="3497" marR="3497" marT="34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2 795,7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3497" marR="3497" marT="34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3 080,0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3497" marR="3497" marT="34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1 731,2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3497" marR="3497" marT="34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1 105,8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3497" marR="3497" marT="34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1 105,8</a:t>
                      </a:r>
                    </a:p>
                    <a:p>
                      <a:pPr algn="ctr" fontAlgn="b"/>
                      <a:endParaRPr lang="ru-RU" sz="10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3497" marR="3497" marT="34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602324"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3</a:t>
                      </a:r>
                    </a:p>
                  </a:txBody>
                  <a:tcPr marL="3497" marR="3497" marT="34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88900" indent="0" algn="l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Муниципальная программа "Социальная поддержка населения и охрана труда в  Пошехонском муниципальном районе"</a:t>
                      </a:r>
                    </a:p>
                  </a:txBody>
                  <a:tcPr marL="3497" marR="3497" marT="34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186 014,5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3497" marR="3497" marT="34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186 600,0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3497" marR="3497" marT="34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206 262,3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3497" marR="3497" marT="34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210 811,0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3497" marR="3497" marT="34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216 417,7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3497" marR="3497" marT="34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692495"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4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3497" marR="3497" marT="34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88900" indent="0" algn="l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Муниципальная программа "Развитие дорожного хозяйства и транспорта в Пошехонском муниципальном районе"</a:t>
                      </a:r>
                    </a:p>
                  </a:txBody>
                  <a:tcPr marL="3497" marR="3497" marT="34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23 214,4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3497" marR="3497" marT="34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21 001,0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3497" marR="3497" marT="34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22 902,0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3497" marR="3497" marT="34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23 485,4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3497" marR="3497" marT="34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18 895,8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3497" marR="3497" marT="34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979149"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5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3497" marR="3497" marT="34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88900" indent="0" algn="l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Муниципальная программа "Защита населения и территории Пошехонского муниципального района от чрезвычайных ситуаций, обеспечение пожарной безопасности и безопасности людей на водных объектах"</a:t>
                      </a:r>
                    </a:p>
                  </a:txBody>
                  <a:tcPr marL="3497" marR="3497" marT="34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190,3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3497" marR="3497" marT="34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100,0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3497" marR="3497" marT="34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950,0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3497" marR="3497" marT="34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665,0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3497" marR="3497" marT="34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332,5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3497" marR="3497" marT="34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461664"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6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3497" marR="3497" marT="34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88900" indent="0" algn="l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Муниципальная программа "Развитие культуры в Пошехонском муниципальном районе"</a:t>
                      </a:r>
                    </a:p>
                  </a:txBody>
                  <a:tcPr marL="3497" marR="3497" marT="34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60 623,8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3497" marR="3497" marT="34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52 811,0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3497" marR="3497" marT="34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71 702,0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3497" marR="3497" marT="34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47 762,9</a:t>
                      </a:r>
                    </a:p>
                  </a:txBody>
                  <a:tcPr marL="3497" marR="3497" marT="34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37 808,0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3497" marR="3497" marT="34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692495"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7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3497" marR="3497" marT="34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88900" indent="0" algn="l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Муниципальная программа  "Развитие физической культуры и спорта Пошехонского муниципального района"</a:t>
                      </a:r>
                    </a:p>
                  </a:txBody>
                  <a:tcPr marL="3497" marR="3497" marT="34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3 296,9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3497" marR="3497" marT="34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5 328,0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3497" marR="3497" marT="34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7 319,1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3497" marR="3497" marT="34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2 479,2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3497" marR="3497" marT="34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1 114,6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3497" marR="3497" marT="34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7" name="Прямоугольник 6"/>
          <p:cNvSpPr/>
          <p:nvPr/>
        </p:nvSpPr>
        <p:spPr>
          <a:xfrm>
            <a:off x="8100392" y="1052736"/>
            <a:ext cx="768865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200" dirty="0" smtClean="0">
                <a:solidFill>
                  <a:schemeClr val="bg1"/>
                </a:solidFill>
                <a:latin typeface="Times New Roman" pitchFamily="18" charset="0"/>
              </a:rPr>
              <a:t>тыс. руб.</a:t>
            </a:r>
            <a:endParaRPr lang="ru-RU" sz="1200" dirty="0">
              <a:solidFill>
                <a:schemeClr val="bg1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кадр_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  <a:effectLst>
            <a:softEdge rad="31750"/>
          </a:effectLst>
        </p:spPr>
      </p:pic>
      <p:sp>
        <p:nvSpPr>
          <p:cNvPr id="5" name="Прямоугольник 4"/>
          <p:cNvSpPr/>
          <p:nvPr/>
        </p:nvSpPr>
        <p:spPr>
          <a:xfrm>
            <a:off x="928663" y="285728"/>
            <a:ext cx="7500990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6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Муниципальные программы на 2022 год и плановый 2023 и 2024 годов</a:t>
            </a:r>
            <a:endParaRPr lang="ru-RU" sz="26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/>
        </p:nvGraphicFramePr>
        <p:xfrm>
          <a:off x="428596" y="1643051"/>
          <a:ext cx="8286808" cy="4600845"/>
        </p:xfrm>
        <a:graphic>
          <a:graphicData uri="http://schemas.openxmlformats.org/drawingml/2006/table">
            <a:tbl>
              <a:tblPr/>
              <a:tblGrid>
                <a:gridCol w="385554"/>
                <a:gridCol w="3542928"/>
                <a:gridCol w="844052"/>
                <a:gridCol w="961279"/>
                <a:gridCol w="875313"/>
                <a:gridCol w="844052"/>
                <a:gridCol w="833630"/>
              </a:tblGrid>
              <a:tr h="489805"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№ </a:t>
                      </a:r>
                      <a:r>
                        <a:rPr lang="ru-RU" sz="1200" b="1" i="0" u="none" strike="noStrike" dirty="0" err="1">
                          <a:solidFill>
                            <a:srgbClr val="000000"/>
                          </a:solidFill>
                          <a:latin typeface="Times New Roman"/>
                        </a:rPr>
                        <a:t>п</a:t>
                      </a:r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/</a:t>
                      </a:r>
                      <a:r>
                        <a:rPr lang="ru-RU" sz="1200" b="1" i="0" u="none" strike="noStrike" dirty="0" err="1">
                          <a:solidFill>
                            <a:srgbClr val="000000"/>
                          </a:solidFill>
                          <a:latin typeface="Times New Roman"/>
                        </a:rPr>
                        <a:t>п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3497" marR="3497" marT="34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Наименование программы</a:t>
                      </a:r>
                    </a:p>
                  </a:txBody>
                  <a:tcPr marL="3497" marR="3497" marT="34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Факт </a:t>
                      </a:r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2020 </a:t>
                      </a:r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год</a:t>
                      </a:r>
                    </a:p>
                  </a:txBody>
                  <a:tcPr marL="3497" marR="3497" marT="34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Оценка </a:t>
                      </a:r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2021 </a:t>
                      </a:r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год</a:t>
                      </a:r>
                    </a:p>
                  </a:txBody>
                  <a:tcPr marL="3497" marR="3497" marT="34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План </a:t>
                      </a:r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2022 </a:t>
                      </a:r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год</a:t>
                      </a:r>
                    </a:p>
                  </a:txBody>
                  <a:tcPr marL="3497" marR="3497" marT="34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План </a:t>
                      </a:r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2023 </a:t>
                      </a:r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год</a:t>
                      </a:r>
                    </a:p>
                  </a:txBody>
                  <a:tcPr marL="3497" marR="3497" marT="34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План 2024 год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3497" marR="3497" marT="34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</a:tr>
              <a:tr h="527510"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8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3497" marR="3497" marT="34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88900" indent="0" algn="l" fontAlgn="b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Муниципальная программа  "Обеспечение качественными коммунальными услугами населения и энергосбережение в Пошехонском муниципальном районе"</a:t>
                      </a:r>
                    </a:p>
                  </a:txBody>
                  <a:tcPr marL="3497" marR="3497" marT="34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1 790,9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3497" marR="3497" marT="34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1 976,0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3497" marR="3497" marT="34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1 750,0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3497" marR="3497" marT="34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0,0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3497" marR="3497" marT="34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80 802,0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3497" marR="3497" marT="34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499244"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9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3497" marR="3497" marT="34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88900" indent="0" algn="l" fontAlgn="b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Муниципальная программа  "Экономическое развитие и инновационная экономика в Пошехонском муниципальном районе"</a:t>
                      </a:r>
                    </a:p>
                  </a:txBody>
                  <a:tcPr marL="3497" marR="3497" marT="34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6 199,5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3497" marR="3497" marT="34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25 140,0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3497" marR="3497" marT="34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4 343,4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3497" marR="3497" marT="34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1 235,8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3497" marR="3497" marT="34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803,8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3497" marR="3497" marT="34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360040"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10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3497" marR="3497" marT="34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88900" indent="0" algn="l" fontAlgn="b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Муниципальная программа "Развитие сельского хозяйства в Пошехонском муниципальном районе"</a:t>
                      </a:r>
                    </a:p>
                  </a:txBody>
                  <a:tcPr marL="3497" marR="3497" marT="34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80,6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3497" marR="3497" marT="34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55,0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3497" marR="3497" marT="34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431,9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3497" marR="3497" marT="34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181,9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3497" marR="3497" marT="34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131,9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3497" marR="3497" marT="34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386110"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11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3497" marR="3497" marT="34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88900" indent="0" algn="l" fontAlgn="b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Муниципальная программа  "Эффективная власть в Пошехонском муниципальном районе"</a:t>
                      </a:r>
                    </a:p>
                  </a:txBody>
                  <a:tcPr marL="3497" marR="3497" marT="34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15 338,4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3497" marR="3497" marT="34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17 603,0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3497" marR="3497" marT="34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17 422,2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3497" marR="3497" marT="34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11 293,8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3497" marR="3497" marT="34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4 403,2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3497" marR="3497" marT="34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307900"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12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3497" marR="3497" marT="34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88900" indent="0" algn="l" fontAlgn="b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Муниципальная программа  "Информационное общество в Пошехонском районе"</a:t>
                      </a:r>
                    </a:p>
                  </a:txBody>
                  <a:tcPr marL="3497" marR="3497" marT="34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2 081,5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3497" marR="3497" marT="34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2 040,0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3497" marR="3497" marT="34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2 158,0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3497" marR="3497" marT="34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1 607,2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3497" marR="3497" marT="34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1 607,2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3497" marR="3497" marT="34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497854"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13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3497" marR="3497" marT="34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88900" indent="0" algn="l" fontAlgn="b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Муниципальная программа "Создание условий для эффективного управления муниципальными финансами в Пошехонском муниципальном районе"</a:t>
                      </a:r>
                    </a:p>
                  </a:txBody>
                  <a:tcPr marL="3497" marR="3497" marT="34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3</a:t>
                      </a:r>
                      <a:r>
                        <a:rPr lang="ru-RU" sz="1000" b="0" i="0" u="none" strike="noStrike" baseline="0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 410,0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3497" marR="3497" marT="34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7 963,0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3497" marR="3497" marT="34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5 254,5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3497" marR="3497" marT="34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3 225,0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3497" marR="3497" marT="34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2 225,0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3497" marR="3497" marT="34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572332"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14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3497" marR="3497" marT="34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88900" indent="0" algn="l" fontAlgn="b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Муниципальная программа "Обеспечение общественного порядка и противодействие преступности на территории Пошехонского муниципального района"</a:t>
                      </a:r>
                    </a:p>
                  </a:txBody>
                  <a:tcPr marL="3497" marR="3497" marT="34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149,0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3497" marR="3497" marT="34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134,0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3497" marR="3497" marT="34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456,0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3497" marR="3497" marT="34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55,0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3497" marR="3497" marT="34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55,0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3497" marR="3497" marT="34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346556"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15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3497" marR="3497" marT="34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88900" indent="0" algn="l" fontAlgn="b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Муниципальная программа "Патриотическое воспитание граждан Пошехонского муниципального района"</a:t>
                      </a:r>
                    </a:p>
                  </a:txBody>
                  <a:tcPr marL="3497" marR="3497" marT="34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274,5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3497" marR="3497" marT="34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380,0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3497" marR="3497" marT="34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450,0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3497" marR="3497" marT="34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345,0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3497" marR="3497" marT="34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345,0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3497" marR="3497" marT="34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497998"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16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3497" marR="3497" marT="34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88900" indent="0" algn="l" fontAlgn="b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Муниципальная программа “Поддержка</a:t>
                      </a:r>
                      <a:r>
                        <a:rPr lang="ru-RU" sz="1000" b="0" i="0" u="none" strike="noStrike" baseline="0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 социально-ориентированных некоммерческих организаций Пошехонского муниципального района</a:t>
                      </a:r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"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3497" marR="3497" marT="34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1000" b="0" i="0" u="none" strike="noStrike" dirty="0" smtClean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  <a:p>
                      <a:pPr algn="ctr" fontAlgn="b"/>
                      <a:endParaRPr lang="ru-RU" sz="1000" b="0" i="0" u="none" strike="noStrike" dirty="0" smtClean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  <a:p>
                      <a:pPr algn="ctr" fontAlgn="b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992,5</a:t>
                      </a:r>
                    </a:p>
                    <a:p>
                      <a:pPr algn="ctr" fontAlgn="b"/>
                      <a:endParaRPr lang="ru-RU" sz="10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3497" marR="3497" marT="34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1 034,0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3497" marR="3497" marT="34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780,8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3497" marR="3497" marT="34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663,7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3497" marR="3497" marT="34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663,7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3497" marR="3497" marT="34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7" name="Прямоугольник 6"/>
          <p:cNvSpPr/>
          <p:nvPr/>
        </p:nvSpPr>
        <p:spPr>
          <a:xfrm>
            <a:off x="8100392" y="1052736"/>
            <a:ext cx="768865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200" dirty="0" smtClean="0">
                <a:solidFill>
                  <a:schemeClr val="bg1"/>
                </a:solidFill>
                <a:latin typeface="Times New Roman" pitchFamily="18" charset="0"/>
              </a:rPr>
              <a:t>тыс. руб.</a:t>
            </a:r>
            <a:endParaRPr lang="ru-RU" sz="1200" dirty="0">
              <a:solidFill>
                <a:schemeClr val="bg1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кадр_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  <a:effectLst>
            <a:softEdge rad="31750"/>
          </a:effectLst>
        </p:spPr>
      </p:pic>
      <p:sp>
        <p:nvSpPr>
          <p:cNvPr id="5" name="Прямоугольник 4"/>
          <p:cNvSpPr/>
          <p:nvPr/>
        </p:nvSpPr>
        <p:spPr>
          <a:xfrm>
            <a:off x="928663" y="357166"/>
            <a:ext cx="721523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Цель проекта</a:t>
            </a:r>
            <a:endParaRPr lang="ru-RU" sz="36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714612" y="2357430"/>
            <a:ext cx="37737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Реализация принципа прозрачности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857356" y="1785926"/>
            <a:ext cx="5715040" cy="1571636"/>
          </a:xfrm>
          <a:prstGeom prst="rect">
            <a:avLst/>
          </a:prstGeom>
          <a:gradFill flip="none" rotWithShape="1">
            <a:gsLst>
              <a:gs pos="0">
                <a:srgbClr val="FBEAC7"/>
              </a:gs>
              <a:gs pos="17999">
                <a:srgbClr val="FEE7F2"/>
              </a:gs>
              <a:gs pos="36000">
                <a:srgbClr val="FAC77D"/>
              </a:gs>
              <a:gs pos="61000">
                <a:srgbClr val="FBA97D"/>
              </a:gs>
              <a:gs pos="82001">
                <a:srgbClr val="FBD49C"/>
              </a:gs>
              <a:gs pos="100000">
                <a:srgbClr val="FEE7F2"/>
              </a:gs>
            </a:gsLst>
            <a:lin ang="5400000" scaled="1"/>
            <a:tileRect/>
          </a:gradFill>
          <a:ln cap="rnd">
            <a:gradFill flip="none" rotWithShape="1">
              <a:gsLst>
                <a:gs pos="0">
                  <a:srgbClr val="FBEAC7"/>
                </a:gs>
                <a:gs pos="17999">
                  <a:srgbClr val="FEE7F2"/>
                </a:gs>
                <a:gs pos="36000">
                  <a:srgbClr val="FAC77D"/>
                </a:gs>
                <a:gs pos="61000">
                  <a:srgbClr val="FBA97D"/>
                </a:gs>
                <a:gs pos="82001">
                  <a:srgbClr val="FBD49C"/>
                </a:gs>
                <a:gs pos="100000">
                  <a:srgbClr val="FEE7F2"/>
                </a:gs>
              </a:gsLst>
              <a:lin ang="2700000" scaled="1"/>
              <a:tileRect/>
            </a:gradFill>
          </a:ln>
          <a:effectLst>
            <a:innerShdw blurRad="63500" dist="50800" dir="16200000">
              <a:schemeClr val="accent6">
                <a:lumMod val="75000"/>
                <a:alpha val="50000"/>
              </a:schemeClr>
            </a:innerShdw>
          </a:effectLst>
          <a:scene3d>
            <a:camera prst="orthographicFront"/>
            <a:lightRig rig="threePt" dir="t"/>
          </a:scene3d>
          <a:sp3d>
            <a:bevelT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Реализация принципа прозрачности (открытости) и обеспечения полного и доступного информирования граждан о проекте бюджета Пошехонского муниципального района на 202</a:t>
            </a:r>
            <a:r>
              <a:rPr lang="en-US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год и плановый период 202</a:t>
            </a:r>
            <a:r>
              <a:rPr lang="en-US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и 202</a:t>
            </a:r>
            <a:r>
              <a:rPr lang="en-US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4</a:t>
            </a:r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годы</a:t>
            </a:r>
            <a:endParaRPr lang="ru-RU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Горизонтальный свиток 9"/>
          <p:cNvSpPr/>
          <p:nvPr/>
        </p:nvSpPr>
        <p:spPr>
          <a:xfrm>
            <a:off x="1071538" y="3357562"/>
            <a:ext cx="7072362" cy="3000396"/>
          </a:xfrm>
          <a:prstGeom prst="horizontalScroll">
            <a:avLst/>
          </a:prstGeom>
          <a:gradFill>
            <a:gsLst>
              <a:gs pos="0">
                <a:srgbClr val="FBEAC7"/>
              </a:gs>
              <a:gs pos="17999">
                <a:srgbClr val="FEE7F2"/>
              </a:gs>
              <a:gs pos="36000">
                <a:srgbClr val="FAC77D"/>
              </a:gs>
              <a:gs pos="61000">
                <a:srgbClr val="FBA97D"/>
              </a:gs>
              <a:gs pos="82001">
                <a:srgbClr val="FBD49C"/>
              </a:gs>
              <a:gs pos="100000">
                <a:srgbClr val="FEE7F2"/>
              </a:gs>
            </a:gsLst>
            <a:lin ang="2700000" scaled="1"/>
          </a:gradFill>
          <a:ln>
            <a:gradFill>
              <a:gsLst>
                <a:gs pos="0">
                  <a:srgbClr val="FBEAC7"/>
                </a:gs>
                <a:gs pos="17999">
                  <a:srgbClr val="FEE7F2"/>
                </a:gs>
                <a:gs pos="36000">
                  <a:srgbClr val="FAC77D"/>
                </a:gs>
                <a:gs pos="61000">
                  <a:srgbClr val="FBA97D"/>
                </a:gs>
                <a:gs pos="82001">
                  <a:srgbClr val="FBD49C"/>
                </a:gs>
                <a:gs pos="100000">
                  <a:srgbClr val="FEE7F2"/>
                </a:gs>
              </a:gsLst>
              <a:lin ang="5400000" scaled="0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Бюджет для граждан </a:t>
            </a: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– документ, содержащий основные положения бюджета в доступной для широкого круга заинтересованных пользователей форме, разрабатываемый в целях ознакомления граждан с основными целями, задачами и приоритетными направлениями бюджетной политики, обоснованиями бюджетных расходов, планируемыми и достигнутыми результатами использования бюджетных ассигнований.</a:t>
            </a:r>
            <a:endParaRPr lang="ru-RU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кадр_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  <a:effectLst>
            <a:softEdge rad="31750"/>
          </a:effectLst>
        </p:spPr>
      </p:pic>
      <p:sp>
        <p:nvSpPr>
          <p:cNvPr id="5" name="Прямоугольник 4"/>
          <p:cNvSpPr/>
          <p:nvPr/>
        </p:nvSpPr>
        <p:spPr>
          <a:xfrm>
            <a:off x="971600" y="260648"/>
            <a:ext cx="7500990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6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 разрезе муниципальных программ и </a:t>
            </a:r>
            <a:r>
              <a:rPr lang="ru-RU" sz="26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непрограммным</a:t>
            </a:r>
            <a:r>
              <a:rPr lang="ru-RU" sz="26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направлениям деятельности</a:t>
            </a:r>
            <a:endParaRPr lang="ru-RU" sz="26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7786710" y="4286256"/>
            <a:ext cx="768865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тыс. руб.</a:t>
            </a:r>
            <a:endParaRPr lang="ru-RU" sz="12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0" name="Диаграмма 9"/>
          <p:cNvGraphicFramePr/>
          <p:nvPr/>
        </p:nvGraphicFramePr>
        <p:xfrm>
          <a:off x="357158" y="1643050"/>
          <a:ext cx="4071966" cy="478634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1" name="Прямоугольник 10"/>
          <p:cNvSpPr/>
          <p:nvPr/>
        </p:nvSpPr>
        <p:spPr>
          <a:xfrm>
            <a:off x="500034" y="5072074"/>
            <a:ext cx="893258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914180"/>
            <a:r>
              <a:rPr lang="ru-RU" sz="1400" dirty="0" smtClean="0">
                <a:latin typeface="Arial" pitchFamily="34" charset="0"/>
                <a:cs typeface="Arial" pitchFamily="34" charset="0"/>
              </a:rPr>
              <a:t>2022 год</a:t>
            </a:r>
            <a:endParaRPr lang="ru-RU" sz="1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500034" y="5357826"/>
            <a:ext cx="893258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914180"/>
            <a:r>
              <a:rPr lang="ru-RU" sz="1400" dirty="0" smtClean="0">
                <a:latin typeface="Arial" pitchFamily="34" charset="0"/>
                <a:cs typeface="Arial" pitchFamily="34" charset="0"/>
              </a:rPr>
              <a:t>2023 год</a:t>
            </a:r>
            <a:endParaRPr lang="ru-RU" sz="1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500034" y="5643578"/>
            <a:ext cx="893258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914180"/>
            <a:r>
              <a:rPr lang="ru-RU" sz="1400" dirty="0" smtClean="0">
                <a:latin typeface="Arial" pitchFamily="34" charset="0"/>
                <a:cs typeface="Arial" pitchFamily="34" charset="0"/>
              </a:rPr>
              <a:t>2024 год</a:t>
            </a:r>
            <a:endParaRPr lang="ru-RU" sz="1400" dirty="0"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15" name="Прямая со стрелкой 14"/>
          <p:cNvCxnSpPr/>
          <p:nvPr/>
        </p:nvCxnSpPr>
        <p:spPr>
          <a:xfrm rot="5400000" flipH="1" flipV="1">
            <a:off x="950542" y="4550128"/>
            <a:ext cx="1099248" cy="285752"/>
          </a:xfrm>
          <a:prstGeom prst="straightConnector1">
            <a:avLst/>
          </a:prstGeom>
          <a:noFill/>
          <a:ln w="12700" cap="flat" cmpd="sng" algn="ctr">
            <a:solidFill>
              <a:schemeClr val="tx1"/>
            </a:solidFill>
            <a:prstDash val="dash"/>
            <a:headEnd type="oval" w="med" len="med"/>
            <a:tailEnd type="triangle" w="med" len="med"/>
          </a:ln>
          <a:effectLst/>
        </p:spPr>
      </p:cxnSp>
      <p:cxnSp>
        <p:nvCxnSpPr>
          <p:cNvPr id="16" name="Прямая со стрелкой 15"/>
          <p:cNvCxnSpPr/>
          <p:nvPr/>
        </p:nvCxnSpPr>
        <p:spPr>
          <a:xfrm rot="5400000" flipH="1" flipV="1">
            <a:off x="1129137" y="4800161"/>
            <a:ext cx="956372" cy="500066"/>
          </a:xfrm>
          <a:prstGeom prst="straightConnector1">
            <a:avLst/>
          </a:prstGeom>
          <a:noFill/>
          <a:ln w="12700" cap="flat" cmpd="sng" algn="ctr">
            <a:solidFill>
              <a:schemeClr val="tx1"/>
            </a:solidFill>
            <a:prstDash val="dash"/>
            <a:headEnd type="oval" w="med" len="med"/>
            <a:tailEnd type="triangle" w="med" len="med"/>
          </a:ln>
          <a:effectLst/>
        </p:spPr>
      </p:cxnSp>
      <p:cxnSp>
        <p:nvCxnSpPr>
          <p:cNvPr id="17" name="Прямая со стрелкой 16"/>
          <p:cNvCxnSpPr/>
          <p:nvPr/>
        </p:nvCxnSpPr>
        <p:spPr>
          <a:xfrm rot="5400000" flipH="1" flipV="1">
            <a:off x="1272013" y="5014475"/>
            <a:ext cx="884934" cy="714380"/>
          </a:xfrm>
          <a:prstGeom prst="straightConnector1">
            <a:avLst/>
          </a:prstGeom>
          <a:noFill/>
          <a:ln w="12700" cap="flat" cmpd="sng" algn="ctr">
            <a:solidFill>
              <a:schemeClr val="tx1"/>
            </a:solidFill>
            <a:prstDash val="dash"/>
            <a:headEnd type="oval" w="med" len="med"/>
            <a:tailEnd type="triangle" w="med" len="med"/>
          </a:ln>
          <a:effectLst/>
        </p:spPr>
      </p:cxnSp>
      <p:graphicFrame>
        <p:nvGraphicFramePr>
          <p:cNvPr id="18" name="Таблица 17"/>
          <p:cNvGraphicFramePr>
            <a:graphicFrameLocks noGrp="1"/>
          </p:cNvGraphicFramePr>
          <p:nvPr/>
        </p:nvGraphicFramePr>
        <p:xfrm>
          <a:off x="4139952" y="3573016"/>
          <a:ext cx="4578351" cy="1714512"/>
        </p:xfrm>
        <a:graphic>
          <a:graphicData uri="http://schemas.openxmlformats.org/drawingml/2006/table">
            <a:tbl>
              <a:tblPr/>
              <a:tblGrid>
                <a:gridCol w="189636"/>
                <a:gridCol w="2234994"/>
                <a:gridCol w="717907"/>
                <a:gridCol w="717907"/>
                <a:gridCol w="717907"/>
              </a:tblGrid>
              <a:tr h="428628"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Направления государственных программ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2022 год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2023 год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2024 год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</a:tr>
              <a:tr h="214314"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7609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Социальная сфера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593 238,6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535 271,1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501 371,0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214314"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373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Экономика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29 427,3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24 903,1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100 633,6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214314"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5923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Общегосударственные вопросы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26 565,5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17 454,6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9 231,5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214314"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0497B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Условно утвержденные расходы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0,0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4 140,0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5 137,8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214314"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AB5FA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 dirty="0" err="1">
                          <a:solidFill>
                            <a:srgbClr val="000000"/>
                          </a:solidFill>
                          <a:latin typeface="Calibri"/>
                        </a:rPr>
                        <a:t>Непрограммные</a:t>
                      </a:r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 расходы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45 342,9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30 069,7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16 315,2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214314"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Всего расходов бюджета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694 574,4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611 838,7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632 689,1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кадр_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  <a:effectLst>
            <a:softEdge rad="31750"/>
          </a:effectLst>
        </p:spPr>
      </p:pic>
      <p:sp>
        <p:nvSpPr>
          <p:cNvPr id="5" name="Прямоугольник 4"/>
          <p:cNvSpPr/>
          <p:nvPr/>
        </p:nvSpPr>
        <p:spPr>
          <a:xfrm>
            <a:off x="971600" y="260648"/>
            <a:ext cx="750099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ctr"/>
            <a:r>
              <a:rPr lang="ru-RU" sz="2800" b="1" dirty="0" smtClean="0">
                <a:solidFill>
                  <a:schemeClr val="bg1"/>
                </a:solidFill>
                <a:latin typeface="Times New Roman"/>
              </a:rPr>
              <a:t>Дорожный фонд Пошехонского муниципального района </a:t>
            </a:r>
            <a:endParaRPr lang="ru-RU" sz="2800" b="1" dirty="0">
              <a:solidFill>
                <a:schemeClr val="bg1"/>
              </a:solidFill>
              <a:latin typeface="Times New Roman"/>
            </a:endParaRPr>
          </a:p>
        </p:txBody>
      </p:sp>
      <p:graphicFrame>
        <p:nvGraphicFramePr>
          <p:cNvPr id="12" name="Таблица 11"/>
          <p:cNvGraphicFramePr>
            <a:graphicFrameLocks noGrp="1"/>
          </p:cNvGraphicFramePr>
          <p:nvPr/>
        </p:nvGraphicFramePr>
        <p:xfrm>
          <a:off x="357158" y="1916831"/>
          <a:ext cx="8429685" cy="3456386"/>
        </p:xfrm>
        <a:graphic>
          <a:graphicData uri="http://schemas.openxmlformats.org/drawingml/2006/table">
            <a:tbl>
              <a:tblPr/>
              <a:tblGrid>
                <a:gridCol w="572413"/>
                <a:gridCol w="3470258"/>
                <a:gridCol w="1489170"/>
                <a:gridCol w="1502586"/>
                <a:gridCol w="1395258"/>
              </a:tblGrid>
              <a:tr h="1068531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№ </a:t>
                      </a:r>
                      <a:r>
                        <a:rPr lang="ru-RU" sz="1200" b="0" i="0" u="none" strike="noStrike" dirty="0" err="1">
                          <a:solidFill>
                            <a:srgbClr val="000000"/>
                          </a:solidFill>
                          <a:latin typeface="Times New Roman"/>
                        </a:rPr>
                        <a:t>п</a:t>
                      </a:r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/</a:t>
                      </a:r>
                      <a:r>
                        <a:rPr lang="ru-RU" sz="1200" b="0" i="0" u="none" strike="noStrike" dirty="0" err="1">
                          <a:solidFill>
                            <a:srgbClr val="000000"/>
                          </a:solidFill>
                          <a:latin typeface="Times New Roman"/>
                        </a:rPr>
                        <a:t>п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Наименование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2022 год</a:t>
                      </a:r>
                      <a:b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</a:br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(</a:t>
                      </a:r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тыс. руб.</a:t>
                      </a:r>
                      <a:r>
                        <a:rPr lang="ru-RU" sz="1200" b="0" i="0" u="none" strike="noStrike" dirty="0" smtClean="0">
                          <a:solidFill>
                            <a:schemeClr val="tx1"/>
                          </a:solidFill>
                          <a:latin typeface="Times New Roman"/>
                        </a:rPr>
                        <a:t>)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2023 год</a:t>
                      </a:r>
                      <a:b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</a:br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(</a:t>
                      </a:r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тыс. </a:t>
                      </a:r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руб</a:t>
                      </a:r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.)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2024 год</a:t>
                      </a:r>
                      <a:b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</a:br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(тыс. руб</a:t>
                      </a:r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.)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</a:tr>
              <a:tr h="415540">
                <a:tc>
                  <a:txBody>
                    <a:bodyPr/>
                    <a:lstStyle/>
                    <a:p>
                      <a:pPr algn="ctr" fontAlgn="t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I.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 Всего доходы, в т.ч.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15 389 </a:t>
                      </a:r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,9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15 </a:t>
                      </a:r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719, 6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16 </a:t>
                      </a:r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296, 7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521649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1.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Акцизы на нефтепродукты в части формирования дорожных фондов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9 </a:t>
                      </a:r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851,3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10 </a:t>
                      </a:r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181, 0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10 </a:t>
                      </a:r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758,1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390395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2.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Межбюджетные трансферты из областного бюджета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5 </a:t>
                      </a:r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538,6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5 </a:t>
                      </a:r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538,6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5 </a:t>
                      </a:r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538,6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309432">
                <a:tc>
                  <a:txBody>
                    <a:bodyPr/>
                    <a:lstStyle/>
                    <a:p>
                      <a:pPr algn="ctr" fontAlgn="t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II.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Всего, расходы, в т.ч.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15 </a:t>
                      </a:r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389,9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15 </a:t>
                      </a:r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719,6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16 </a:t>
                      </a:r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296,7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750839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1.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Муниципальная целевая программа "Сохранность муниципальных автомобильных дорог Пошехонского района"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15 </a:t>
                      </a:r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389, 9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15 </a:t>
                      </a:r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719,6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16 </a:t>
                      </a:r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296,7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кадр_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  <a:effectLst>
            <a:softEdge rad="31750"/>
          </a:effectLst>
        </p:spPr>
      </p:pic>
      <p:sp>
        <p:nvSpPr>
          <p:cNvPr id="5" name="Прямоугольник 4"/>
          <p:cNvSpPr/>
          <p:nvPr/>
        </p:nvSpPr>
        <p:spPr>
          <a:xfrm>
            <a:off x="971600" y="260648"/>
            <a:ext cx="750099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Реализация приоритетных национальных проектов в Пошехонском муниципальном районе</a:t>
            </a:r>
            <a:endParaRPr lang="ru-RU" sz="24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8028384" y="1052736"/>
            <a:ext cx="223138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sz="12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/>
        </p:nvGraphicFramePr>
        <p:xfrm>
          <a:off x="395536" y="1628800"/>
          <a:ext cx="8286806" cy="4143664"/>
        </p:xfrm>
        <a:graphic>
          <a:graphicData uri="http://schemas.openxmlformats.org/drawingml/2006/table">
            <a:tbl>
              <a:tblPr/>
              <a:tblGrid>
                <a:gridCol w="563503"/>
                <a:gridCol w="1218161"/>
                <a:gridCol w="590435"/>
                <a:gridCol w="565574"/>
                <a:gridCol w="522068"/>
                <a:gridCol w="588364"/>
                <a:gridCol w="538642"/>
                <a:gridCol w="588364"/>
                <a:gridCol w="565574"/>
                <a:gridCol w="513782"/>
                <a:gridCol w="563503"/>
                <a:gridCol w="513782"/>
                <a:gridCol w="490993"/>
                <a:gridCol w="464061"/>
              </a:tblGrid>
              <a:tr h="373004">
                <a:tc>
                  <a:txBody>
                    <a:bodyPr/>
                    <a:lstStyle/>
                    <a:p>
                      <a:pPr algn="l" fontAlgn="b"/>
                      <a:endParaRPr lang="ru-RU" sz="700" b="0" i="0" u="none" strike="noStrike" dirty="0">
                        <a:solidFill>
                          <a:schemeClr val="accent5">
                            <a:lumMod val="40000"/>
                            <a:lumOff val="60000"/>
                          </a:schemeClr>
                        </a:solidFill>
                        <a:latin typeface="Arial"/>
                      </a:endParaRPr>
                    </a:p>
                  </a:txBody>
                  <a:tcPr marL="4777" marR="4777" marT="477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 gridSpan="13"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>
                          <a:solidFill>
                            <a:schemeClr val="tx1"/>
                          </a:solidFill>
                          <a:latin typeface="Times New Roman"/>
                        </a:rPr>
                        <a:t>Информация о бюджетных ассигнованиях, предусмотренных на реализацию национальных проектов </a:t>
                      </a:r>
                      <a:r>
                        <a:rPr lang="ru-RU" sz="700" b="1" i="0" u="none" strike="noStrike" dirty="0">
                          <a:solidFill>
                            <a:schemeClr val="tx1"/>
                          </a:solidFill>
                          <a:latin typeface="Times New Roman"/>
                        </a:rPr>
                        <a:t/>
                      </a:r>
                      <a:br>
                        <a:rPr lang="ru-RU" sz="700" b="1" i="0" u="none" strike="noStrike" dirty="0">
                          <a:solidFill>
                            <a:schemeClr val="tx1"/>
                          </a:solidFill>
                          <a:latin typeface="Times New Roman"/>
                        </a:rPr>
                      </a:br>
                      <a:endParaRPr lang="ru-RU" sz="700" b="1" i="0" u="none" strike="noStrike" dirty="0">
                        <a:solidFill>
                          <a:schemeClr val="tx1"/>
                        </a:solidFill>
                        <a:latin typeface="Times New Roman"/>
                      </a:endParaRPr>
                    </a:p>
                  </a:txBody>
                  <a:tcPr marL="4777" marR="4777" marT="477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79242">
                <a:tc>
                  <a:txBody>
                    <a:bodyPr/>
                    <a:lstStyle/>
                    <a:p>
                      <a:pPr algn="l" fontAlgn="b"/>
                      <a:endParaRPr lang="ru-RU" sz="700" b="0" i="0" u="none" strike="noStrike">
                        <a:solidFill>
                          <a:schemeClr val="accent5">
                            <a:lumMod val="40000"/>
                            <a:lumOff val="60000"/>
                          </a:schemeClr>
                        </a:solidFill>
                        <a:latin typeface="Arial"/>
                      </a:endParaRPr>
                    </a:p>
                  </a:txBody>
                  <a:tcPr marL="4777" marR="4777" marT="477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b="0" i="0" u="none" strike="noStrike">
                          <a:solidFill>
                            <a:schemeClr val="tx1"/>
                          </a:solidFill>
                          <a:latin typeface="Times New Roman"/>
                        </a:rPr>
                        <a:t>  </a:t>
                      </a:r>
                    </a:p>
                  </a:txBody>
                  <a:tcPr marL="4777" marR="4777" marT="477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700" b="0" i="0" u="none" strike="noStrike">
                        <a:solidFill>
                          <a:schemeClr val="tx1"/>
                        </a:solidFill>
                        <a:latin typeface="Times New Roman"/>
                      </a:endParaRPr>
                    </a:p>
                  </a:txBody>
                  <a:tcPr marL="4777" marR="4777" marT="477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700" b="0" i="0" u="none" strike="noStrike">
                        <a:solidFill>
                          <a:schemeClr val="tx1"/>
                        </a:solidFill>
                        <a:latin typeface="Times New Roman"/>
                      </a:endParaRPr>
                    </a:p>
                  </a:txBody>
                  <a:tcPr marL="4777" marR="4777" marT="477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700" b="0" i="0" u="none" strike="noStrike">
                        <a:solidFill>
                          <a:schemeClr val="tx1"/>
                        </a:solidFill>
                        <a:latin typeface="Times New Roman"/>
                      </a:endParaRPr>
                    </a:p>
                  </a:txBody>
                  <a:tcPr marL="4777" marR="4777" marT="477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700" b="0" i="0" u="none" strike="noStrike">
                        <a:solidFill>
                          <a:schemeClr val="tx1"/>
                        </a:solidFill>
                        <a:latin typeface="Times New Roman"/>
                      </a:endParaRPr>
                    </a:p>
                  </a:txBody>
                  <a:tcPr marL="4777" marR="4777" marT="477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700" b="0" i="0" u="none" strike="noStrike">
                        <a:solidFill>
                          <a:schemeClr val="tx1"/>
                        </a:solidFill>
                        <a:latin typeface="Times New Roman"/>
                      </a:endParaRPr>
                    </a:p>
                  </a:txBody>
                  <a:tcPr marL="4777" marR="4777" marT="477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700" b="0" i="0" u="none" strike="noStrike" dirty="0">
                        <a:solidFill>
                          <a:schemeClr val="tx1"/>
                        </a:solidFill>
                        <a:latin typeface="Times New Roman"/>
                      </a:endParaRPr>
                    </a:p>
                  </a:txBody>
                  <a:tcPr marL="4777" marR="4777" marT="477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700" b="0" i="0" u="none" strike="noStrike" dirty="0">
                        <a:solidFill>
                          <a:schemeClr val="tx1"/>
                        </a:solidFill>
                        <a:latin typeface="Times New Roman"/>
                      </a:endParaRPr>
                    </a:p>
                  </a:txBody>
                  <a:tcPr marL="4777" marR="4777" marT="477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700" b="0" i="0" u="none" strike="noStrike" dirty="0">
                        <a:solidFill>
                          <a:schemeClr val="tx1"/>
                        </a:solidFill>
                        <a:latin typeface="Times New Roman"/>
                      </a:endParaRPr>
                    </a:p>
                  </a:txBody>
                  <a:tcPr marL="4777" marR="4777" marT="477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700" b="0" i="0" u="none" strike="noStrike" dirty="0">
                        <a:solidFill>
                          <a:schemeClr val="tx1"/>
                        </a:solidFill>
                        <a:latin typeface="Times New Roman"/>
                      </a:endParaRPr>
                    </a:p>
                  </a:txBody>
                  <a:tcPr marL="4777" marR="4777" marT="477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r" fontAlgn="ctr"/>
                      <a:r>
                        <a:rPr lang="ru-RU" sz="1100" b="0" i="0" u="none" strike="noStrike" dirty="0" smtClean="0">
                          <a:solidFill>
                            <a:schemeClr val="tx1"/>
                          </a:solidFill>
                          <a:latin typeface="Times New Roman"/>
                        </a:rPr>
                        <a:t>(тыс. руб</a:t>
                      </a:r>
                      <a:r>
                        <a:rPr lang="ru-RU" sz="1100" b="0" i="0" u="none" strike="noStrike" dirty="0">
                          <a:solidFill>
                            <a:schemeClr val="tx1"/>
                          </a:solidFill>
                          <a:latin typeface="Times New Roman"/>
                        </a:rPr>
                        <a:t>.)</a:t>
                      </a:r>
                    </a:p>
                  </a:txBody>
                  <a:tcPr marL="4777" marR="4777" marT="477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01537">
                <a:tc rowSpan="2">
                  <a:txBody>
                    <a:bodyPr/>
                    <a:lstStyle/>
                    <a:p>
                      <a:pPr algn="ctr" fontAlgn="b"/>
                      <a:r>
                        <a:rPr lang="ru-RU" sz="700" b="0" i="0" u="none" strike="noStrike" dirty="0">
                          <a:latin typeface="Arial"/>
                        </a:rPr>
                        <a:t> </a:t>
                      </a:r>
                    </a:p>
                  </a:txBody>
                  <a:tcPr marL="4777" marR="4777" marT="477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Наименование</a:t>
                      </a:r>
                    </a:p>
                  </a:txBody>
                  <a:tcPr marL="4777" marR="4777" marT="47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2022 год</a:t>
                      </a:r>
                    </a:p>
                  </a:txBody>
                  <a:tcPr marL="4777" marR="4777" marT="47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в том числе средства</a:t>
                      </a:r>
                    </a:p>
                  </a:txBody>
                  <a:tcPr marL="4777" marR="4777" marT="47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2023 год</a:t>
                      </a:r>
                    </a:p>
                  </a:txBody>
                  <a:tcPr marL="4777" marR="4777" marT="47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в том числе средства</a:t>
                      </a:r>
                    </a:p>
                  </a:txBody>
                  <a:tcPr marL="4777" marR="4777" marT="47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2024 год</a:t>
                      </a:r>
                    </a:p>
                  </a:txBody>
                  <a:tcPr marL="4777" marR="4777" marT="47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в том числе средства</a:t>
                      </a:r>
                    </a:p>
                  </a:txBody>
                  <a:tcPr marL="4777" marR="4777" marT="47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530291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ФБ</a:t>
                      </a:r>
                    </a:p>
                  </a:txBody>
                  <a:tcPr marL="4777" marR="4777" marT="47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ОБ</a:t>
                      </a:r>
                    </a:p>
                  </a:txBody>
                  <a:tcPr marL="4777" marR="4777" marT="47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МБ</a:t>
                      </a:r>
                    </a:p>
                  </a:txBody>
                  <a:tcPr marL="4777" marR="4777" marT="47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ФБ</a:t>
                      </a:r>
                    </a:p>
                  </a:txBody>
                  <a:tcPr marL="4777" marR="4777" marT="47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ОБ</a:t>
                      </a:r>
                    </a:p>
                  </a:txBody>
                  <a:tcPr marL="4777" marR="4777" marT="47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МБ</a:t>
                      </a:r>
                    </a:p>
                  </a:txBody>
                  <a:tcPr marL="4777" marR="4777" marT="47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ФБ</a:t>
                      </a:r>
                    </a:p>
                  </a:txBody>
                  <a:tcPr marL="4777" marR="4777" marT="47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ОБ</a:t>
                      </a:r>
                    </a:p>
                  </a:txBody>
                  <a:tcPr marL="4777" marR="4777" marT="47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МБ</a:t>
                      </a:r>
                    </a:p>
                  </a:txBody>
                  <a:tcPr marL="4777" marR="4777" marT="47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</a:tr>
              <a:tr h="24331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 dirty="0">
                          <a:latin typeface="Arial"/>
                        </a:rPr>
                        <a:t> </a:t>
                      </a:r>
                    </a:p>
                  </a:txBody>
                  <a:tcPr marL="4777" marR="4777" marT="47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</a:t>
                      </a:r>
                    </a:p>
                  </a:txBody>
                  <a:tcPr marL="4777" marR="4777" marT="47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3</a:t>
                      </a:r>
                    </a:p>
                  </a:txBody>
                  <a:tcPr marL="4777" marR="4777" marT="47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4</a:t>
                      </a:r>
                    </a:p>
                  </a:txBody>
                  <a:tcPr marL="4777" marR="4777" marT="47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4777" marR="4777" marT="47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5</a:t>
                      </a:r>
                    </a:p>
                  </a:txBody>
                  <a:tcPr marL="4777" marR="4777" marT="47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6</a:t>
                      </a:r>
                    </a:p>
                  </a:txBody>
                  <a:tcPr marL="4777" marR="4777" marT="47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7</a:t>
                      </a:r>
                    </a:p>
                  </a:txBody>
                  <a:tcPr marL="4777" marR="4777" marT="47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4777" marR="4777" marT="47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8</a:t>
                      </a:r>
                    </a:p>
                  </a:txBody>
                  <a:tcPr marL="4777" marR="4777" marT="47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9</a:t>
                      </a:r>
                    </a:p>
                  </a:txBody>
                  <a:tcPr marL="4777" marR="4777" marT="47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10</a:t>
                      </a:r>
                    </a:p>
                  </a:txBody>
                  <a:tcPr marL="4777" marR="4777" marT="47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4777" marR="4777" marT="47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11</a:t>
                      </a:r>
                    </a:p>
                  </a:txBody>
                  <a:tcPr marL="4777" marR="4777" marT="47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259946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1.</a:t>
                      </a:r>
                    </a:p>
                  </a:txBody>
                  <a:tcPr marL="4777" marR="4777" marT="47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Культура</a:t>
                      </a:r>
                    </a:p>
                  </a:txBody>
                  <a:tcPr marL="4777" marR="4777" marT="47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17 166,3</a:t>
                      </a:r>
                    </a:p>
                  </a:txBody>
                  <a:tcPr marL="4777" marR="4777" marT="47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8 626,6</a:t>
                      </a:r>
                    </a:p>
                  </a:txBody>
                  <a:tcPr marL="4777" marR="4777" marT="47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3 190,6</a:t>
                      </a:r>
                    </a:p>
                  </a:txBody>
                  <a:tcPr marL="4777" marR="4777" marT="47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5 349,1</a:t>
                      </a:r>
                    </a:p>
                  </a:txBody>
                  <a:tcPr marL="4777" marR="4777" marT="47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7 689,4</a:t>
                      </a:r>
                    </a:p>
                  </a:txBody>
                  <a:tcPr marL="4777" marR="4777" marT="47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6 506,5</a:t>
                      </a:r>
                    </a:p>
                  </a:txBody>
                  <a:tcPr marL="4777" marR="4777" marT="47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798,4</a:t>
                      </a:r>
                    </a:p>
                  </a:txBody>
                  <a:tcPr marL="4777" marR="4777" marT="47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384,5</a:t>
                      </a:r>
                    </a:p>
                  </a:txBody>
                  <a:tcPr marL="4777" marR="4777" marT="47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5 219,2</a:t>
                      </a:r>
                    </a:p>
                  </a:txBody>
                  <a:tcPr marL="4777" marR="4777" marT="47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4 760,0</a:t>
                      </a:r>
                    </a:p>
                  </a:txBody>
                  <a:tcPr marL="4777" marR="4777" marT="47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198,3</a:t>
                      </a:r>
                    </a:p>
                  </a:txBody>
                  <a:tcPr marL="4777" marR="4777" marT="47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260,9</a:t>
                      </a:r>
                    </a:p>
                  </a:txBody>
                  <a:tcPr marL="4777" marR="4777" marT="47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603075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1.1.</a:t>
                      </a:r>
                    </a:p>
                  </a:txBody>
                  <a:tcPr marL="4777" marR="4777" marT="47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Региональный проект "Культурная среда"</a:t>
                      </a:r>
                    </a:p>
                  </a:txBody>
                  <a:tcPr marL="4777" marR="4777" marT="47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17 166,3</a:t>
                      </a:r>
                    </a:p>
                  </a:txBody>
                  <a:tcPr marL="4777" marR="4777" marT="47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8 626,6</a:t>
                      </a:r>
                    </a:p>
                  </a:txBody>
                  <a:tcPr marL="4777" marR="4777" marT="47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3 190,6</a:t>
                      </a:r>
                    </a:p>
                  </a:txBody>
                  <a:tcPr marL="4777" marR="4777" marT="47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5 349,1</a:t>
                      </a:r>
                    </a:p>
                  </a:txBody>
                  <a:tcPr marL="4777" marR="4777" marT="47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7 689,4</a:t>
                      </a:r>
                    </a:p>
                  </a:txBody>
                  <a:tcPr marL="4777" marR="4777" marT="47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6 506,5</a:t>
                      </a:r>
                    </a:p>
                  </a:txBody>
                  <a:tcPr marL="4777" marR="4777" marT="47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798,4</a:t>
                      </a:r>
                    </a:p>
                  </a:txBody>
                  <a:tcPr marL="4777" marR="4777" marT="47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384,5</a:t>
                      </a:r>
                    </a:p>
                  </a:txBody>
                  <a:tcPr marL="4777" marR="4777" marT="47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5 219,2</a:t>
                      </a:r>
                    </a:p>
                  </a:txBody>
                  <a:tcPr marL="4777" marR="4777" marT="47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4 760,0</a:t>
                      </a:r>
                    </a:p>
                  </a:txBody>
                  <a:tcPr marL="4777" marR="4777" marT="47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198,3</a:t>
                      </a:r>
                    </a:p>
                  </a:txBody>
                  <a:tcPr marL="4777" marR="4777" marT="47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260,9</a:t>
                      </a:r>
                    </a:p>
                  </a:txBody>
                  <a:tcPr marL="4777" marR="4777" marT="47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259946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2</a:t>
                      </a:r>
                    </a:p>
                  </a:txBody>
                  <a:tcPr marL="4777" marR="4777" marT="47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Демография</a:t>
                      </a:r>
                    </a:p>
                  </a:txBody>
                  <a:tcPr marL="4777" marR="4777" marT="47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21 101,8</a:t>
                      </a:r>
                    </a:p>
                  </a:txBody>
                  <a:tcPr marL="4777" marR="4777" marT="47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18 068,8</a:t>
                      </a:r>
                    </a:p>
                  </a:txBody>
                  <a:tcPr marL="4777" marR="4777" marT="47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3 033,0</a:t>
                      </a:r>
                    </a:p>
                  </a:txBody>
                  <a:tcPr marL="4777" marR="4777" marT="47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0,0</a:t>
                      </a:r>
                    </a:p>
                  </a:txBody>
                  <a:tcPr marL="4777" marR="4777" marT="47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23 159,7</a:t>
                      </a:r>
                    </a:p>
                  </a:txBody>
                  <a:tcPr marL="4777" marR="4777" marT="47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19 810,1</a:t>
                      </a:r>
                    </a:p>
                  </a:txBody>
                  <a:tcPr marL="4777" marR="4777" marT="47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3 349,6</a:t>
                      </a:r>
                    </a:p>
                  </a:txBody>
                  <a:tcPr marL="4777" marR="4777" marT="47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0,0</a:t>
                      </a:r>
                    </a:p>
                  </a:txBody>
                  <a:tcPr marL="4777" marR="4777" marT="47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24 850,3</a:t>
                      </a:r>
                    </a:p>
                  </a:txBody>
                  <a:tcPr marL="4777" marR="4777" marT="47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21 312,6</a:t>
                      </a:r>
                    </a:p>
                  </a:txBody>
                  <a:tcPr marL="4777" marR="4777" marT="47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3 537,7</a:t>
                      </a:r>
                    </a:p>
                  </a:txBody>
                  <a:tcPr marL="4777" marR="4777" marT="47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0,0</a:t>
                      </a:r>
                    </a:p>
                  </a:txBody>
                  <a:tcPr marL="4777" marR="4777" marT="47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1133367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2.1.</a:t>
                      </a:r>
                    </a:p>
                  </a:txBody>
                  <a:tcPr marL="4777" marR="4777" marT="47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Региональный проект "Финансовая поддержка семей при рождении детей"</a:t>
                      </a:r>
                    </a:p>
                  </a:txBody>
                  <a:tcPr marL="4777" marR="4777" marT="47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21 101,8</a:t>
                      </a:r>
                    </a:p>
                  </a:txBody>
                  <a:tcPr marL="4777" marR="4777" marT="47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18 068,8</a:t>
                      </a:r>
                    </a:p>
                  </a:txBody>
                  <a:tcPr marL="4777" marR="4777" marT="47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3 033,0</a:t>
                      </a:r>
                    </a:p>
                  </a:txBody>
                  <a:tcPr marL="4777" marR="4777" marT="47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0,0</a:t>
                      </a:r>
                    </a:p>
                  </a:txBody>
                  <a:tcPr marL="4777" marR="4777" marT="47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23 159,7</a:t>
                      </a:r>
                    </a:p>
                  </a:txBody>
                  <a:tcPr marL="4777" marR="4777" marT="47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19 810,1</a:t>
                      </a:r>
                    </a:p>
                  </a:txBody>
                  <a:tcPr marL="4777" marR="4777" marT="47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3 349,6</a:t>
                      </a:r>
                    </a:p>
                  </a:txBody>
                  <a:tcPr marL="4777" marR="4777" marT="47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0,0</a:t>
                      </a:r>
                    </a:p>
                  </a:txBody>
                  <a:tcPr marL="4777" marR="4777" marT="47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24 850,3</a:t>
                      </a:r>
                    </a:p>
                  </a:txBody>
                  <a:tcPr marL="4777" marR="4777" marT="47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21 312,6</a:t>
                      </a:r>
                    </a:p>
                  </a:txBody>
                  <a:tcPr marL="4777" marR="4777" marT="47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3 537,7</a:t>
                      </a:r>
                    </a:p>
                  </a:txBody>
                  <a:tcPr marL="4777" marR="4777" marT="47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0,0</a:t>
                      </a:r>
                    </a:p>
                  </a:txBody>
                  <a:tcPr marL="4777" marR="4777" marT="47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259946"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Всего:</a:t>
                      </a:r>
                    </a:p>
                  </a:txBody>
                  <a:tcPr marL="4777" marR="4777" marT="47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38 268,1</a:t>
                      </a:r>
                    </a:p>
                  </a:txBody>
                  <a:tcPr marL="4777" marR="4777" marT="47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26 695,4</a:t>
                      </a:r>
                    </a:p>
                  </a:txBody>
                  <a:tcPr marL="4777" marR="4777" marT="47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6 223,6</a:t>
                      </a:r>
                    </a:p>
                  </a:txBody>
                  <a:tcPr marL="4777" marR="4777" marT="47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5 349,1</a:t>
                      </a:r>
                    </a:p>
                  </a:txBody>
                  <a:tcPr marL="4777" marR="4777" marT="47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30 849,1</a:t>
                      </a:r>
                    </a:p>
                  </a:txBody>
                  <a:tcPr marL="4777" marR="4777" marT="47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26 316,6</a:t>
                      </a:r>
                    </a:p>
                  </a:txBody>
                  <a:tcPr marL="4777" marR="4777" marT="47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4 148,0</a:t>
                      </a:r>
                    </a:p>
                  </a:txBody>
                  <a:tcPr marL="4777" marR="4777" marT="47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384,5</a:t>
                      </a:r>
                    </a:p>
                  </a:txBody>
                  <a:tcPr marL="4777" marR="4777" marT="47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30 069,5</a:t>
                      </a:r>
                    </a:p>
                  </a:txBody>
                  <a:tcPr marL="4777" marR="4777" marT="47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26 072,6</a:t>
                      </a:r>
                    </a:p>
                  </a:txBody>
                  <a:tcPr marL="4777" marR="4777" marT="47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3 736,0</a:t>
                      </a:r>
                    </a:p>
                  </a:txBody>
                  <a:tcPr marL="4777" marR="4777" marT="47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260,9</a:t>
                      </a:r>
                    </a:p>
                  </a:txBody>
                  <a:tcPr marL="4777" marR="4777" marT="47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кадр_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  <a:effectLst>
            <a:softEdge rad="31750"/>
          </a:effectLst>
        </p:spPr>
      </p:pic>
      <p:sp>
        <p:nvSpPr>
          <p:cNvPr id="5" name="Прямоугольник 4"/>
          <p:cNvSpPr/>
          <p:nvPr/>
        </p:nvSpPr>
        <p:spPr>
          <a:xfrm>
            <a:off x="928663" y="285728"/>
            <a:ext cx="7500990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6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Контактная информация</a:t>
            </a:r>
            <a:endParaRPr lang="ru-RU" sz="26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57158" y="1785926"/>
            <a:ext cx="8402172" cy="22159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Управление финансов администрации Пошехонского муниципального района</a:t>
            </a:r>
          </a:p>
          <a:p>
            <a:pPr algn="ctr"/>
            <a:r>
              <a:rPr lang="en-US" b="1" dirty="0" smtClean="0">
                <a:latin typeface="Times New Roman" pitchFamily="18" charset="0"/>
                <a:cs typeface="Times New Roman" pitchFamily="18" charset="0"/>
                <a:hlinkClick r:id="rId3"/>
              </a:rPr>
              <a:t>poshfin@rambler.ru</a:t>
            </a:r>
            <a:r>
              <a:rPr lang="en-US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тел. (48546)22098</a:t>
            </a:r>
          </a:p>
          <a:p>
            <a:pPr algn="ctr"/>
            <a:r>
              <a:rPr lang="ru-RU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152850, Ярославская обл. г. Пошехонье, ул. </a:t>
            </a:r>
            <a:r>
              <a:rPr lang="ru-RU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Даниловская</a:t>
            </a:r>
            <a:r>
              <a:rPr lang="ru-RU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д</a:t>
            </a:r>
            <a:r>
              <a:rPr lang="ru-RU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3</a:t>
            </a:r>
          </a:p>
          <a:p>
            <a:pPr algn="ctr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График работы:</a:t>
            </a:r>
          </a:p>
          <a:p>
            <a:pPr algn="ctr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ПН-ЧТ с 8:00 до 17:00 (обед с 12:00 до 13:00)</a:t>
            </a:r>
          </a:p>
          <a:p>
            <a:pPr algn="ctr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ПТ - с 8:00 до 16:00 (обед с 12:00 до 13:00)</a:t>
            </a:r>
          </a:p>
          <a:p>
            <a:pPr algn="ctr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СБ - ВС  - выходные дни</a:t>
            </a:r>
          </a:p>
          <a:p>
            <a:pPr algn="ctr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Руководитель: Заместитель Главы администрации Пошехонского муниципального района по финансам и экономике - начальник управления финансов Смирнова Елена Сергеевна</a:t>
            </a:r>
          </a:p>
        </p:txBody>
      </p:sp>
      <p:pic>
        <p:nvPicPr>
          <p:cNvPr id="7" name="Рисунок 6" descr="IMG_2517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643174" y="4000504"/>
            <a:ext cx="3607587" cy="240505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кадр_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  <a:effectLst>
            <a:softEdge rad="31750"/>
          </a:effectLst>
        </p:spPr>
      </p:pic>
      <p:sp>
        <p:nvSpPr>
          <p:cNvPr id="5" name="Прямоугольник 4"/>
          <p:cNvSpPr/>
          <p:nvPr/>
        </p:nvSpPr>
        <p:spPr>
          <a:xfrm>
            <a:off x="928662" y="357166"/>
            <a:ext cx="8001057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6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Бюджетная система Российской Федерации</a:t>
            </a:r>
            <a:endParaRPr lang="ru-RU" sz="26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642910" y="1785926"/>
            <a:ext cx="2000264" cy="1214446"/>
          </a:xfrm>
          <a:prstGeom prst="roundRect">
            <a:avLst/>
          </a:prstGeom>
          <a:solidFill>
            <a:srgbClr val="FFFF00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Бюджетная система Российской Федерации</a:t>
            </a:r>
            <a:endParaRPr lang="ru-RU" sz="1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642910" y="3357562"/>
            <a:ext cx="2000264" cy="714380"/>
          </a:xfrm>
          <a:prstGeom prst="round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Федеральный бюджет</a:t>
            </a:r>
            <a:endParaRPr lang="ru-RU" sz="1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3428992" y="1785926"/>
            <a:ext cx="1928826" cy="1643074"/>
          </a:xfrm>
          <a:prstGeom prst="roundRect">
            <a:avLst/>
          </a:prstGeom>
          <a:solidFill>
            <a:schemeClr val="accent6">
              <a:lumMod val="75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Консолидированные бюджеты субъектов Российской Федерации</a:t>
            </a:r>
            <a:endParaRPr lang="ru-RU" sz="1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3428992" y="3857628"/>
            <a:ext cx="1928826" cy="642942"/>
          </a:xfrm>
          <a:prstGeom prst="round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Консолидированный бюджет Российской Федерации</a:t>
            </a:r>
            <a:endParaRPr lang="ru-RU" sz="1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3428992" y="4857760"/>
            <a:ext cx="1928826" cy="928694"/>
          </a:xfrm>
          <a:prstGeom prst="round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Консолидированные бюджеты муниципальных районов</a:t>
            </a:r>
            <a:endParaRPr lang="ru-RU" sz="1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642910" y="4286256"/>
            <a:ext cx="2000264" cy="1143008"/>
          </a:xfrm>
          <a:prstGeom prst="round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Бюджеты субъектов Российской Федерации (региональные бюджеты)</a:t>
            </a:r>
            <a:endParaRPr lang="ru-RU" sz="1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642910" y="5786454"/>
            <a:ext cx="2000264" cy="571504"/>
          </a:xfrm>
          <a:prstGeom prst="round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Бюджеты районов</a:t>
            </a:r>
            <a:endParaRPr lang="ru-RU" sz="1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6215074" y="5786454"/>
            <a:ext cx="2214578" cy="571504"/>
          </a:xfrm>
          <a:prstGeom prst="roundRect">
            <a:avLst/>
          </a:prstGeom>
          <a:solidFill>
            <a:schemeClr val="bg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Бюджеты поселений</a:t>
            </a:r>
            <a:endParaRPr lang="ru-RU" sz="1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6429388" y="4786322"/>
            <a:ext cx="1785950" cy="714380"/>
          </a:xfrm>
          <a:prstGeom prst="roundRect">
            <a:avLst/>
          </a:prstGeom>
          <a:solidFill>
            <a:schemeClr val="bg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Бюджеты городских округов</a:t>
            </a:r>
            <a:endParaRPr lang="ru-RU" sz="1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5929322" y="2928934"/>
            <a:ext cx="1285884" cy="1500198"/>
          </a:xfrm>
          <a:prstGeom prst="round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Государственные внебюджетные фонды Российской Федерации</a:t>
            </a:r>
            <a:endParaRPr lang="ru-RU" sz="1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7358082" y="2928934"/>
            <a:ext cx="1285884" cy="1500198"/>
          </a:xfrm>
          <a:prstGeom prst="round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Территориальные фонды обязательного медицинского страхования</a:t>
            </a:r>
            <a:endParaRPr lang="ru-RU" sz="1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5929322" y="1785926"/>
            <a:ext cx="2714644" cy="857256"/>
          </a:xfrm>
          <a:prstGeom prst="round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Бюджеты государственных внебюджетных фондов</a:t>
            </a:r>
            <a:endParaRPr lang="ru-RU" sz="1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Стрелка вверх 17"/>
          <p:cNvSpPr/>
          <p:nvPr/>
        </p:nvSpPr>
        <p:spPr>
          <a:xfrm>
            <a:off x="7858148" y="2643182"/>
            <a:ext cx="285752" cy="285752"/>
          </a:xfrm>
          <a:prstGeom prst="upArrow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Стрелка вверх 18"/>
          <p:cNvSpPr/>
          <p:nvPr/>
        </p:nvSpPr>
        <p:spPr>
          <a:xfrm>
            <a:off x="6429388" y="2643182"/>
            <a:ext cx="285752" cy="285752"/>
          </a:xfrm>
          <a:prstGeom prst="upArrow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Стрелка вверх 19"/>
          <p:cNvSpPr/>
          <p:nvPr/>
        </p:nvSpPr>
        <p:spPr>
          <a:xfrm>
            <a:off x="4286248" y="3429000"/>
            <a:ext cx="285752" cy="428628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Стрелка вверх 20"/>
          <p:cNvSpPr/>
          <p:nvPr/>
        </p:nvSpPr>
        <p:spPr>
          <a:xfrm>
            <a:off x="4286248" y="4500570"/>
            <a:ext cx="285752" cy="357190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Равно 21"/>
          <p:cNvSpPr/>
          <p:nvPr/>
        </p:nvSpPr>
        <p:spPr>
          <a:xfrm>
            <a:off x="2786050" y="2071678"/>
            <a:ext cx="500066" cy="571504"/>
          </a:xfrm>
          <a:prstGeom prst="mathEqua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23" name="Плюс 22"/>
          <p:cNvSpPr/>
          <p:nvPr/>
        </p:nvSpPr>
        <p:spPr>
          <a:xfrm>
            <a:off x="5429256" y="2071678"/>
            <a:ext cx="428628" cy="357190"/>
          </a:xfrm>
          <a:prstGeom prst="mathPl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34" name="Соединительная линия уступом 33"/>
          <p:cNvCxnSpPr>
            <a:stCxn id="14" idx="1"/>
            <a:endCxn id="9" idx="3"/>
          </p:cNvCxnSpPr>
          <p:nvPr/>
        </p:nvCxnSpPr>
        <p:spPr>
          <a:xfrm rot="10800000">
            <a:off x="5357818" y="4179100"/>
            <a:ext cx="1071570" cy="964413"/>
          </a:xfrm>
          <a:prstGeom prst="bentConnector3">
            <a:avLst>
              <a:gd name="adj1" fmla="val 71533"/>
            </a:avLst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Соединительная линия уступом 36"/>
          <p:cNvCxnSpPr>
            <a:stCxn id="11" idx="3"/>
            <a:endCxn id="9" idx="1"/>
          </p:cNvCxnSpPr>
          <p:nvPr/>
        </p:nvCxnSpPr>
        <p:spPr>
          <a:xfrm flipV="1">
            <a:off x="2643174" y="4179099"/>
            <a:ext cx="785818" cy="678661"/>
          </a:xfrm>
          <a:prstGeom prst="bentConnector3">
            <a:avLst>
              <a:gd name="adj1" fmla="val 50000"/>
            </a:avLst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Соединительная линия уступом 54"/>
          <p:cNvCxnSpPr>
            <a:stCxn id="12" idx="3"/>
            <a:endCxn id="10" idx="1"/>
          </p:cNvCxnSpPr>
          <p:nvPr/>
        </p:nvCxnSpPr>
        <p:spPr>
          <a:xfrm flipV="1">
            <a:off x="2643174" y="5322107"/>
            <a:ext cx="785818" cy="750099"/>
          </a:xfrm>
          <a:prstGeom prst="bentConnector3">
            <a:avLst>
              <a:gd name="adj1" fmla="val 50000"/>
            </a:avLst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Соединительная линия уступом 59"/>
          <p:cNvCxnSpPr>
            <a:stCxn id="13" idx="1"/>
            <a:endCxn id="10" idx="3"/>
          </p:cNvCxnSpPr>
          <p:nvPr/>
        </p:nvCxnSpPr>
        <p:spPr>
          <a:xfrm rot="10800000">
            <a:off x="5357818" y="5322108"/>
            <a:ext cx="857256" cy="750099"/>
          </a:xfrm>
          <a:prstGeom prst="bentConnector3">
            <a:avLst>
              <a:gd name="adj1" fmla="val 50000"/>
            </a:avLst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Соединительная линия уступом 71"/>
          <p:cNvCxnSpPr>
            <a:stCxn id="7" idx="3"/>
            <a:endCxn id="8" idx="1"/>
          </p:cNvCxnSpPr>
          <p:nvPr/>
        </p:nvCxnSpPr>
        <p:spPr>
          <a:xfrm flipV="1">
            <a:off x="2643174" y="2607463"/>
            <a:ext cx="785818" cy="1107289"/>
          </a:xfrm>
          <a:prstGeom prst="bentConnector3">
            <a:avLst>
              <a:gd name="adj1" fmla="val 50000"/>
            </a:avLst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кадр_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  <a:effectLst>
            <a:softEdge rad="31750"/>
          </a:effectLst>
        </p:spPr>
      </p:pic>
      <p:sp>
        <p:nvSpPr>
          <p:cNvPr id="5" name="Прямоугольник 4"/>
          <p:cNvSpPr/>
          <p:nvPr/>
        </p:nvSpPr>
        <p:spPr>
          <a:xfrm>
            <a:off x="1142976" y="357166"/>
            <a:ext cx="6643735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6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Основные понятия</a:t>
            </a:r>
            <a:endParaRPr lang="ru-RU" sz="26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428596" y="1643050"/>
            <a:ext cx="2500330" cy="2071702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  <a:scene3d>
            <a:camera prst="orthographicFront"/>
            <a:lightRig rig="threePt" dir="t"/>
          </a:scene3d>
          <a:sp3d>
            <a:bevelT w="139700" prst="cross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u="sng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Бюджет</a:t>
            </a:r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– форма образования и расходования денежных средств, предназначенных для финансового обеспечения задач и функций государства и местного самоуправления</a:t>
            </a:r>
            <a:endParaRPr lang="ru-RU" sz="1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3143240" y="4429132"/>
            <a:ext cx="2857520" cy="2000264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  <a:scene3d>
            <a:camera prst="orthographicFront"/>
            <a:lightRig rig="threePt" dir="t"/>
          </a:scene3d>
          <a:sp3d>
            <a:bevelT w="139700" prst="cross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u="sng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Сбалансированность бюджета</a:t>
            </a:r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по доходам и расходам – основополагающее требование, предъявляемое к органам, составляющим и утверждающим бюджет</a:t>
            </a:r>
            <a:endParaRPr lang="ru-RU" sz="1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428596" y="3786190"/>
            <a:ext cx="8286808" cy="571504"/>
          </a:xfrm>
          <a:prstGeom prst="roundRect">
            <a:avLst/>
          </a:prstGeom>
          <a:gradFill>
            <a:gsLst>
              <a:gs pos="0">
                <a:srgbClr val="FBEAC7"/>
              </a:gs>
              <a:gs pos="17999">
                <a:srgbClr val="FEE7F2"/>
              </a:gs>
              <a:gs pos="36000">
                <a:srgbClr val="FAC77D"/>
              </a:gs>
              <a:gs pos="61000">
                <a:srgbClr val="FBA97D"/>
              </a:gs>
              <a:gs pos="82001">
                <a:srgbClr val="FBD49C"/>
              </a:gs>
              <a:gs pos="100000">
                <a:srgbClr val="FEE7F2"/>
              </a:gs>
            </a:gsLst>
            <a:lin ang="5400000" scaled="0"/>
          </a:gra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500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Если расходная часть бюджета превышает доходную, то бюджет формируется с дефицитом</a:t>
            </a:r>
          </a:p>
          <a:p>
            <a:pPr algn="ctr"/>
            <a:r>
              <a:rPr lang="ru-RU" sz="1500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Превышение доходов над расходами образует положительный остаток бюджета - </a:t>
            </a:r>
            <a:r>
              <a:rPr lang="ru-RU" sz="1500" i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профицит</a:t>
            </a:r>
            <a:endParaRPr lang="ru-RU" sz="1500" i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3286116" y="1643050"/>
            <a:ext cx="2500330" cy="2071702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scene3d>
            <a:camera prst="orthographicFront"/>
            <a:lightRig rig="threePt" dir="t"/>
          </a:scene3d>
          <a:sp3d>
            <a:bevelT w="139700" prst="cross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u="sng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Доходы бюджета</a:t>
            </a:r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– поступающие в бюджет денежные средства, за исключением средств, являющихся в соответствии с Бюджетным кодексом источниками финансирования дефицита бюджета</a:t>
            </a:r>
            <a:endParaRPr lang="ru-RU" sz="1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6215074" y="1643050"/>
            <a:ext cx="2500330" cy="2071702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  <a:scene3d>
            <a:camera prst="orthographicFront"/>
            <a:lightRig rig="threePt" dir="t"/>
          </a:scene3d>
          <a:sp3d>
            <a:bevelT w="139700" prst="cross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u="sng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Расхоты</a:t>
            </a:r>
            <a:r>
              <a:rPr lang="ru-RU" sz="1400" b="1" u="sng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бюджета</a:t>
            </a:r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– выплачиваемые из бюджета денежные средства за исключением средств, являющихся в соответствии с Бюджетным кодексом источниками финансирования дефицита бюджета</a:t>
            </a:r>
            <a:endParaRPr lang="ru-RU" sz="1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1" name="Рисунок 10" descr="весы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28597" y="4429132"/>
            <a:ext cx="2643205" cy="195738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2" name="Рисунок 11" descr="моне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072198" y="4429132"/>
            <a:ext cx="2652710" cy="199072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кадр_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  <a:effectLst>
            <a:softEdge rad="31750"/>
          </a:effectLst>
        </p:spPr>
      </p:pic>
      <p:sp>
        <p:nvSpPr>
          <p:cNvPr id="5" name="Прямоугольник 4"/>
          <p:cNvSpPr/>
          <p:nvPr/>
        </p:nvSpPr>
        <p:spPr>
          <a:xfrm>
            <a:off x="928662" y="357166"/>
            <a:ext cx="8001057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6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Какие формируются бюджеты в Пошехонском муниципальном районе</a:t>
            </a:r>
            <a:endParaRPr lang="ru-RU" sz="26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6072198" y="3071810"/>
            <a:ext cx="2000264" cy="1143008"/>
          </a:xfrm>
          <a:prstGeom prst="roundRect">
            <a:avLst/>
          </a:prstGeom>
          <a:solidFill>
            <a:srgbClr val="FFFF00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Бюджет муниципального района</a:t>
            </a:r>
            <a:endParaRPr lang="ru-RU" sz="1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1071538" y="1857364"/>
            <a:ext cx="7000924" cy="642942"/>
          </a:xfrm>
          <a:prstGeom prst="round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Консолидированный бюджет Пошехонского муниципального района</a:t>
            </a:r>
            <a:endParaRPr lang="ru-RU" sz="1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1071538" y="3071810"/>
            <a:ext cx="2000264" cy="1143008"/>
          </a:xfrm>
          <a:prstGeom prst="round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Бюджеты поселений</a:t>
            </a:r>
            <a:endParaRPr lang="ru-RU" sz="1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500034" y="4857760"/>
            <a:ext cx="1428760" cy="1500198"/>
          </a:xfrm>
          <a:prstGeom prst="round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Бюджет городского поселения Пошехонье</a:t>
            </a:r>
            <a:endParaRPr lang="ru-RU" sz="1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Плюс 22"/>
          <p:cNvSpPr/>
          <p:nvPr/>
        </p:nvSpPr>
        <p:spPr>
          <a:xfrm>
            <a:off x="4357686" y="3357562"/>
            <a:ext cx="428628" cy="357190"/>
          </a:xfrm>
          <a:prstGeom prst="mathPl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8" name="Скругленный прямоугольник 27"/>
          <p:cNvSpPr/>
          <p:nvPr/>
        </p:nvSpPr>
        <p:spPr>
          <a:xfrm>
            <a:off x="2143108" y="4857760"/>
            <a:ext cx="1428760" cy="1500198"/>
          </a:xfrm>
          <a:prstGeom prst="round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Бюджет Белосельского сельского поселения</a:t>
            </a:r>
            <a:endParaRPr lang="ru-RU" sz="1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9" name="Скругленный прямоугольник 28"/>
          <p:cNvSpPr/>
          <p:nvPr/>
        </p:nvSpPr>
        <p:spPr>
          <a:xfrm>
            <a:off x="3786182" y="4857760"/>
            <a:ext cx="1428760" cy="1500198"/>
          </a:xfrm>
          <a:prstGeom prst="round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Бюджет Ермаковского сельского поселения</a:t>
            </a:r>
            <a:endParaRPr lang="ru-RU" sz="1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" name="Скругленный прямоугольник 29"/>
          <p:cNvSpPr/>
          <p:nvPr/>
        </p:nvSpPr>
        <p:spPr>
          <a:xfrm>
            <a:off x="5429256" y="4857760"/>
            <a:ext cx="1500198" cy="1500198"/>
          </a:xfrm>
          <a:prstGeom prst="round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Бюджет Кременевского сельского поселения</a:t>
            </a:r>
            <a:endParaRPr lang="ru-RU" sz="1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1" name="Скругленный прямоугольник 30"/>
          <p:cNvSpPr/>
          <p:nvPr/>
        </p:nvSpPr>
        <p:spPr>
          <a:xfrm>
            <a:off x="7143768" y="4857760"/>
            <a:ext cx="1428760" cy="1500198"/>
          </a:xfrm>
          <a:prstGeom prst="round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Бюджет Пригородного сельского поселения</a:t>
            </a:r>
            <a:endParaRPr lang="ru-RU" sz="1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46" name="Прямая соединительная линия 45"/>
          <p:cNvCxnSpPr/>
          <p:nvPr/>
        </p:nvCxnSpPr>
        <p:spPr>
          <a:xfrm>
            <a:off x="1214414" y="4572008"/>
            <a:ext cx="6643734" cy="1588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Прямая соединительная линия 47"/>
          <p:cNvCxnSpPr>
            <a:endCxn id="15" idx="0"/>
          </p:cNvCxnSpPr>
          <p:nvPr/>
        </p:nvCxnSpPr>
        <p:spPr>
          <a:xfrm rot="5400000">
            <a:off x="1071538" y="4714884"/>
            <a:ext cx="285752" cy="1588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Прямая соединительная линия 49"/>
          <p:cNvCxnSpPr>
            <a:stCxn id="11" idx="2"/>
          </p:cNvCxnSpPr>
          <p:nvPr/>
        </p:nvCxnSpPr>
        <p:spPr>
          <a:xfrm rot="5400000">
            <a:off x="1893075" y="4393413"/>
            <a:ext cx="357190" cy="1588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Прямая соединительная линия 51"/>
          <p:cNvCxnSpPr>
            <a:stCxn id="28" idx="0"/>
          </p:cNvCxnSpPr>
          <p:nvPr/>
        </p:nvCxnSpPr>
        <p:spPr>
          <a:xfrm rot="5400000" flipH="1" flipV="1">
            <a:off x="2714612" y="4714884"/>
            <a:ext cx="285752" cy="1588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Прямая соединительная линия 53"/>
          <p:cNvCxnSpPr>
            <a:stCxn id="29" idx="0"/>
          </p:cNvCxnSpPr>
          <p:nvPr/>
        </p:nvCxnSpPr>
        <p:spPr>
          <a:xfrm rot="5400000" flipH="1" flipV="1">
            <a:off x="4357686" y="4714884"/>
            <a:ext cx="285752" cy="1588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Прямая соединительная линия 64"/>
          <p:cNvCxnSpPr>
            <a:endCxn id="31" idx="0"/>
          </p:cNvCxnSpPr>
          <p:nvPr/>
        </p:nvCxnSpPr>
        <p:spPr>
          <a:xfrm rot="5400000">
            <a:off x="7715272" y="4714884"/>
            <a:ext cx="285752" cy="1588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Прямая соединительная линия 73"/>
          <p:cNvCxnSpPr/>
          <p:nvPr/>
        </p:nvCxnSpPr>
        <p:spPr>
          <a:xfrm rot="5400000">
            <a:off x="5929322" y="4714884"/>
            <a:ext cx="285752" cy="1588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5" name="Стрелка вниз 74"/>
          <p:cNvSpPr/>
          <p:nvPr/>
        </p:nvSpPr>
        <p:spPr>
          <a:xfrm>
            <a:off x="1857356" y="2500306"/>
            <a:ext cx="484632" cy="57150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6" name="Стрелка вниз 75"/>
          <p:cNvSpPr/>
          <p:nvPr/>
        </p:nvSpPr>
        <p:spPr>
          <a:xfrm>
            <a:off x="6858016" y="2500306"/>
            <a:ext cx="484632" cy="57150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кадр_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108520" y="0"/>
            <a:ext cx="9144000" cy="6858000"/>
          </a:xfrm>
          <a:prstGeom prst="rect">
            <a:avLst/>
          </a:prstGeom>
          <a:ln>
            <a:noFill/>
          </a:ln>
          <a:effectLst>
            <a:softEdge rad="31750"/>
          </a:effectLst>
        </p:spPr>
      </p:pic>
      <p:sp>
        <p:nvSpPr>
          <p:cNvPr id="5" name="Прямоугольник 4"/>
          <p:cNvSpPr/>
          <p:nvPr/>
        </p:nvSpPr>
        <p:spPr>
          <a:xfrm>
            <a:off x="928663" y="214290"/>
            <a:ext cx="7572428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6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Численность населения и доходы бюджетов поселений</a:t>
            </a:r>
            <a:endParaRPr lang="ru-RU" sz="26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Рисунок 5" descr="qzrsvzrbsp ritabzjtehtb_iqndpfotdfsuxotppmegvxgw xqqbyjcgzqkpvyiyeb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39552" y="1916832"/>
            <a:ext cx="4434508" cy="5184576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539552" y="2204864"/>
            <a:ext cx="147752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1400" i="1" dirty="0" smtClean="0">
                <a:latin typeface="Times New Roman" pitchFamily="18" charset="0"/>
                <a:cs typeface="Times New Roman" pitchFamily="18" charset="0"/>
              </a:rPr>
              <a:t>Пригородное СП</a:t>
            </a:r>
          </a:p>
          <a:p>
            <a:pPr algn="ctr"/>
            <a:r>
              <a:rPr lang="ru-RU" sz="1400" i="1" dirty="0" smtClean="0">
                <a:latin typeface="Times New Roman" pitchFamily="18" charset="0"/>
                <a:cs typeface="Times New Roman" pitchFamily="18" charset="0"/>
              </a:rPr>
              <a:t>2309 чел.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971600" y="5805264"/>
            <a:ext cx="153029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1400" i="1" dirty="0" smtClean="0">
                <a:latin typeface="Times New Roman" pitchFamily="18" charset="0"/>
                <a:cs typeface="Times New Roman" pitchFamily="18" charset="0"/>
              </a:rPr>
              <a:t>Кременевское СП</a:t>
            </a:r>
          </a:p>
          <a:p>
            <a:pPr algn="ctr"/>
            <a:r>
              <a:rPr lang="ru-RU" sz="1400" i="1" dirty="0" smtClean="0">
                <a:latin typeface="Times New Roman" pitchFamily="18" charset="0"/>
                <a:cs typeface="Times New Roman" pitchFamily="18" charset="0"/>
              </a:rPr>
              <a:t>1406 чел.</a:t>
            </a:r>
            <a:endParaRPr lang="ru-RU" sz="1400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539552" y="2852936"/>
            <a:ext cx="144206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1400" i="1" dirty="0" smtClean="0">
                <a:latin typeface="Times New Roman" pitchFamily="18" charset="0"/>
                <a:cs typeface="Times New Roman" pitchFamily="18" charset="0"/>
              </a:rPr>
              <a:t>Ермаковское СП</a:t>
            </a:r>
          </a:p>
          <a:p>
            <a:pPr algn="ctr"/>
            <a:r>
              <a:rPr lang="ru-RU" sz="1400" i="1" dirty="0" smtClean="0">
                <a:latin typeface="Times New Roman" pitchFamily="18" charset="0"/>
                <a:cs typeface="Times New Roman" pitchFamily="18" charset="0"/>
              </a:rPr>
              <a:t>1701 чел.</a:t>
            </a:r>
            <a:endParaRPr lang="ru-RU" sz="1400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179512" y="5157192"/>
            <a:ext cx="194784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400" i="1" dirty="0" smtClean="0">
                <a:latin typeface="Times New Roman" pitchFamily="18" charset="0"/>
                <a:cs typeface="Times New Roman" pitchFamily="18" charset="0"/>
              </a:rPr>
              <a:t>Городское поселение</a:t>
            </a:r>
          </a:p>
          <a:p>
            <a:r>
              <a:rPr lang="ru-RU" sz="1400" i="1" dirty="0" smtClean="0">
                <a:latin typeface="Times New Roman" pitchFamily="18" charset="0"/>
                <a:cs typeface="Times New Roman" pitchFamily="18" charset="0"/>
              </a:rPr>
              <a:t> Пошехонье    5478 чел.</a:t>
            </a:r>
            <a:endParaRPr lang="ru-RU" sz="1400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4499992" y="5949280"/>
            <a:ext cx="147187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1400" i="1" dirty="0" smtClean="0">
                <a:latin typeface="Times New Roman" pitchFamily="18" charset="0"/>
                <a:cs typeface="Times New Roman" pitchFamily="18" charset="0"/>
              </a:rPr>
              <a:t>Белосельское СП</a:t>
            </a:r>
          </a:p>
          <a:p>
            <a:pPr algn="ctr"/>
            <a:r>
              <a:rPr lang="ru-RU" sz="1400" i="1" dirty="0" smtClean="0">
                <a:latin typeface="Times New Roman" pitchFamily="18" charset="0"/>
                <a:cs typeface="Times New Roman" pitchFamily="18" charset="0"/>
              </a:rPr>
              <a:t>1370 чел.</a:t>
            </a:r>
          </a:p>
        </p:txBody>
      </p:sp>
      <p:cxnSp>
        <p:nvCxnSpPr>
          <p:cNvPr id="15" name="Прямая со стрелкой 14"/>
          <p:cNvCxnSpPr/>
          <p:nvPr/>
        </p:nvCxnSpPr>
        <p:spPr>
          <a:xfrm flipV="1">
            <a:off x="1763688" y="4869160"/>
            <a:ext cx="864096" cy="360040"/>
          </a:xfrm>
          <a:prstGeom prst="straightConnector1">
            <a:avLst/>
          </a:prstGeom>
          <a:ln w="22225">
            <a:solidFill>
              <a:schemeClr val="bg2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Прямоугольник 16"/>
          <p:cNvSpPr/>
          <p:nvPr/>
        </p:nvSpPr>
        <p:spPr>
          <a:xfrm>
            <a:off x="1428728" y="1643050"/>
            <a:ext cx="257435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Население – 12264 чел.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6" name="Диаграмма 15"/>
          <p:cNvGraphicFramePr/>
          <p:nvPr/>
        </p:nvGraphicFramePr>
        <p:xfrm>
          <a:off x="3786182" y="1571612"/>
          <a:ext cx="4857752" cy="492922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кадр_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  <a:effectLst>
            <a:softEdge rad="31750"/>
          </a:effectLst>
        </p:spPr>
      </p:pic>
      <p:sp>
        <p:nvSpPr>
          <p:cNvPr id="5" name="Прямоугольник 4"/>
          <p:cNvSpPr/>
          <p:nvPr/>
        </p:nvSpPr>
        <p:spPr>
          <a:xfrm>
            <a:off x="928663" y="357166"/>
            <a:ext cx="7286676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6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Бюджетный процесс</a:t>
            </a:r>
            <a:endParaRPr lang="ru-RU" sz="26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9153" name="Rectangle 1"/>
          <p:cNvSpPr>
            <a:spLocks noChangeArrowheads="1"/>
          </p:cNvSpPr>
          <p:nvPr/>
        </p:nvSpPr>
        <p:spPr bwMode="auto">
          <a:xfrm>
            <a:off x="357158" y="1571612"/>
            <a:ext cx="8429684" cy="20621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R="0" lvl="0" indent="182563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1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Проект </a:t>
            </a:r>
            <a:r>
              <a:rPr lang="ru-RU" sz="1600" b="1" i="1" dirty="0" smtClean="0">
                <a:solidFill>
                  <a:schemeClr val="bg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бюджета Пошехонского муниципального района </a:t>
            </a:r>
            <a:r>
              <a:rPr kumimoji="0" lang="ru-RU" sz="1600" b="0" i="1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составляется и утверждается сроком на три года (очередной финансовый год и плановый период) в порядке, установленном администрацией Пошехонского муниципального района, в соответствии с бюджетным кодексом Российской Федерации.</a:t>
            </a:r>
            <a:endParaRPr kumimoji="0" lang="ru-RU" sz="1600" b="0" i="1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lvl="0" indent="182563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ru-RU" sz="1600" b="1" i="1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Составление проекта бюджета </a:t>
            </a:r>
            <a:r>
              <a:rPr lang="ru-RU" sz="1600" b="1" i="1" dirty="0" smtClean="0">
                <a:solidFill>
                  <a:schemeClr val="bg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Пошехонского муниципального района </a:t>
            </a:r>
            <a:r>
              <a:rPr kumimoji="0" lang="ru-RU" sz="1600" b="0" i="1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– исключительная прерогатива администрации Пошехонского муниципального района.</a:t>
            </a:r>
            <a:endParaRPr kumimoji="0" lang="ru-RU" sz="1600" b="0" i="1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lvl="0" indent="182563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ru-RU" sz="1600" b="1" i="1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Непосредственное составление проекта бюджета </a:t>
            </a:r>
            <a:r>
              <a:rPr lang="ru-RU" sz="1600" b="1" i="1" dirty="0" smtClean="0">
                <a:solidFill>
                  <a:schemeClr val="bg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Пошехонского муниципального района </a:t>
            </a:r>
            <a:r>
              <a:rPr kumimoji="0" lang="ru-RU" sz="1600" b="0" i="1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осуществляет Управление финансов Администрации Пошехонского района.</a:t>
            </a:r>
            <a:endParaRPr kumimoji="0" lang="ru-RU" sz="1600" b="0" i="1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1" name="Рисунок 10" descr="бюдпроц копия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85720" y="3714752"/>
            <a:ext cx="8572560" cy="2858404"/>
          </a:xfrm>
          <a:prstGeom prst="rect">
            <a:avLst/>
          </a:prstGeom>
        </p:spPr>
      </p:pic>
      <p:pic>
        <p:nvPicPr>
          <p:cNvPr id="12" name="Рисунок 11" descr="stsienarii-klassnogho-chasa-simvolika-rossii_3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85720" y="4071942"/>
            <a:ext cx="500066" cy="598736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кадр_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  <a:effectLst>
            <a:softEdge rad="31750"/>
          </a:effectLst>
        </p:spPr>
      </p:pic>
      <p:sp>
        <p:nvSpPr>
          <p:cNvPr id="5" name="Прямоугольник 4"/>
          <p:cNvSpPr/>
          <p:nvPr/>
        </p:nvSpPr>
        <p:spPr>
          <a:xfrm>
            <a:off x="928663" y="357166"/>
            <a:ext cx="7715304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6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Основные приоритеты бюджетной политики</a:t>
            </a:r>
            <a:endParaRPr lang="ru-RU" sz="26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Рисунок 5" descr="бп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00034" y="1714489"/>
            <a:ext cx="8143932" cy="464347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кадр_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-243408"/>
            <a:ext cx="9144000" cy="6858000"/>
          </a:xfrm>
          <a:prstGeom prst="rect">
            <a:avLst/>
          </a:prstGeom>
          <a:ln>
            <a:noFill/>
          </a:ln>
          <a:effectLst>
            <a:softEdge rad="31750"/>
          </a:effectLst>
        </p:spPr>
      </p:pic>
      <p:sp>
        <p:nvSpPr>
          <p:cNvPr id="5" name="Прямоугольник 4"/>
          <p:cNvSpPr/>
          <p:nvPr/>
        </p:nvSpPr>
        <p:spPr>
          <a:xfrm>
            <a:off x="857225" y="357166"/>
            <a:ext cx="7572428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6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Основные параметры бюджета</a:t>
            </a:r>
            <a:endParaRPr lang="ru-RU" sz="26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9" name="Таблица 8"/>
          <p:cNvGraphicFramePr>
            <a:graphicFrameLocks noGrp="1"/>
          </p:cNvGraphicFramePr>
          <p:nvPr/>
        </p:nvGraphicFramePr>
        <p:xfrm>
          <a:off x="539552" y="1916832"/>
          <a:ext cx="2520280" cy="12344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20280"/>
              </a:tblGrid>
              <a:tr h="1152128">
                <a:tc>
                  <a:txBody>
                    <a:bodyPr/>
                    <a:lstStyle/>
                    <a:p>
                      <a:r>
                        <a:rPr lang="ru-RU" sz="13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2020 год – 666 546,0тыс. руб. </a:t>
                      </a:r>
                    </a:p>
                    <a:p>
                      <a:r>
                        <a:rPr lang="ru-RU" sz="13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2021 год – 678 732,</a:t>
                      </a:r>
                      <a:r>
                        <a:rPr lang="ru-RU" sz="13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r>
                        <a:rPr lang="ru-RU" sz="13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тыс. руб.</a:t>
                      </a:r>
                    </a:p>
                    <a:p>
                      <a:r>
                        <a:rPr lang="ru-RU" sz="10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(оценка)</a:t>
                      </a:r>
                    </a:p>
                    <a:p>
                      <a:r>
                        <a:rPr lang="ru-RU" sz="13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2022</a:t>
                      </a:r>
                      <a:r>
                        <a:rPr lang="ru-RU" sz="13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год – 694 574,0 тыс. руб.</a:t>
                      </a:r>
                    </a:p>
                    <a:p>
                      <a:r>
                        <a:rPr lang="ru-RU" sz="13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2023 год – 611 839,0 тыс. руб.</a:t>
                      </a:r>
                    </a:p>
                    <a:p>
                      <a:r>
                        <a:rPr lang="ru-RU" sz="13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2024 год – 632 689,0 тыс. руб.</a:t>
                      </a:r>
                      <a:endParaRPr lang="ru-RU" sz="13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0" name="Таблица 9"/>
          <p:cNvGraphicFramePr>
            <a:graphicFrameLocks noGrp="1"/>
          </p:cNvGraphicFramePr>
          <p:nvPr/>
        </p:nvGraphicFramePr>
        <p:xfrm>
          <a:off x="3419872" y="1916832"/>
          <a:ext cx="2448272" cy="12344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48272"/>
              </a:tblGrid>
              <a:tr h="1152128">
                <a:tc>
                  <a:txBody>
                    <a:bodyPr/>
                    <a:lstStyle/>
                    <a:p>
                      <a:r>
                        <a:rPr lang="ru-RU" sz="13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2020</a:t>
                      </a:r>
                      <a:r>
                        <a:rPr lang="ru-RU" sz="13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год  – + 17 707,0тыс. руб.</a:t>
                      </a:r>
                    </a:p>
                    <a:p>
                      <a:r>
                        <a:rPr lang="ru-RU" sz="13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2021 год  – + 16 773,0 тыс. руб.</a:t>
                      </a:r>
                    </a:p>
                    <a:p>
                      <a:r>
                        <a:rPr lang="ru-RU" sz="10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(оценка)</a:t>
                      </a:r>
                    </a:p>
                    <a:p>
                      <a:r>
                        <a:rPr lang="ru-RU" sz="13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2022 год  –              0 тыс. руб.</a:t>
                      </a:r>
                    </a:p>
                    <a:p>
                      <a:r>
                        <a:rPr lang="ru-RU" sz="13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2023 год  –              0 тыс. руб.</a:t>
                      </a:r>
                    </a:p>
                    <a:p>
                      <a:r>
                        <a:rPr lang="ru-RU" sz="13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2024 год  –              0 тыс. руб.</a:t>
                      </a:r>
                      <a:endParaRPr lang="ru-RU" sz="13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FFC000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1" name="Таблица 10"/>
          <p:cNvGraphicFramePr>
            <a:graphicFrameLocks noGrp="1"/>
          </p:cNvGraphicFramePr>
          <p:nvPr/>
        </p:nvGraphicFramePr>
        <p:xfrm>
          <a:off x="6156176" y="1916832"/>
          <a:ext cx="2592288" cy="12344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92288"/>
              </a:tblGrid>
              <a:tr h="1152128">
                <a:tc>
                  <a:txBody>
                    <a:bodyPr/>
                    <a:lstStyle/>
                    <a:p>
                      <a:r>
                        <a:rPr lang="ru-RU" sz="13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2020год – 648 839,0 тыс. руб.</a:t>
                      </a:r>
                    </a:p>
                    <a:p>
                      <a:r>
                        <a:rPr lang="ru-RU" sz="13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2021</a:t>
                      </a:r>
                      <a:r>
                        <a:rPr lang="ru-RU" sz="13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год – 661 959,0 тыс. руб.</a:t>
                      </a:r>
                    </a:p>
                    <a:p>
                      <a:r>
                        <a:rPr lang="ru-RU" sz="10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(оценка)</a:t>
                      </a:r>
                    </a:p>
                    <a:p>
                      <a:r>
                        <a:rPr lang="ru-RU" sz="13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2022 год – 694 574,0 тыс. руб.</a:t>
                      </a:r>
                    </a:p>
                    <a:p>
                      <a:r>
                        <a:rPr lang="ru-RU" sz="13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2023 год – 611 839,0 тыс. руб.</a:t>
                      </a:r>
                    </a:p>
                    <a:p>
                      <a:r>
                        <a:rPr lang="ru-RU" sz="13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2024 год – 632 689,0 тыс. руб.</a:t>
                      </a:r>
                      <a:endParaRPr lang="ru-RU" sz="13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00B0F0"/>
                    </a:solidFill>
                  </a:tcPr>
                </a:tc>
              </a:tr>
            </a:tbl>
          </a:graphicData>
        </a:graphic>
      </p:graphicFrame>
      <p:sp>
        <p:nvSpPr>
          <p:cNvPr id="12" name="Прямоугольник 11"/>
          <p:cNvSpPr/>
          <p:nvPr/>
        </p:nvSpPr>
        <p:spPr>
          <a:xfrm>
            <a:off x="827584" y="1556792"/>
            <a:ext cx="1671611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Доходы бюджета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3131841" y="1556792"/>
            <a:ext cx="3168352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Дефицит(-)/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профицит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(+)бюджета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6588224" y="1556792"/>
            <a:ext cx="1728550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Расходы бюджета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5" name="Таблица 14"/>
          <p:cNvGraphicFramePr>
            <a:graphicFrameLocks noGrp="1"/>
          </p:cNvGraphicFramePr>
          <p:nvPr/>
        </p:nvGraphicFramePr>
        <p:xfrm>
          <a:off x="4644006" y="4005064"/>
          <a:ext cx="4104458" cy="102527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24138"/>
                <a:gridCol w="576064"/>
                <a:gridCol w="576064"/>
                <a:gridCol w="576064"/>
                <a:gridCol w="576064"/>
                <a:gridCol w="576064"/>
              </a:tblGrid>
              <a:tr h="341757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Показатель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2020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2021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2022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2023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2024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41757"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latin typeface="Times New Roman" pitchFamily="18" charset="0"/>
                          <a:cs typeface="Times New Roman" pitchFamily="18" charset="0"/>
                        </a:rPr>
                        <a:t>Доходы</a:t>
                      </a:r>
                      <a:endParaRPr lang="ru-RU"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53,15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55,34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57,97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52,27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55,32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41757"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latin typeface="Times New Roman" pitchFamily="18" charset="0"/>
                          <a:cs typeface="Times New Roman" pitchFamily="18" charset="0"/>
                        </a:rPr>
                        <a:t>Расходы</a:t>
                      </a:r>
                      <a:endParaRPr lang="ru-RU"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51,74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53,98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57,97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52,27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55,32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16" name="Таблица 15"/>
          <p:cNvGraphicFramePr>
            <a:graphicFrameLocks noGrp="1"/>
          </p:cNvGraphicFramePr>
          <p:nvPr/>
        </p:nvGraphicFramePr>
        <p:xfrm>
          <a:off x="4644008" y="5373216"/>
          <a:ext cx="4104456" cy="4267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24134"/>
                <a:gridCol w="576064"/>
                <a:gridCol w="576064"/>
                <a:gridCol w="576064"/>
                <a:gridCol w="576064"/>
                <a:gridCol w="576066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latin typeface="Times New Roman" pitchFamily="18" charset="0"/>
                          <a:cs typeface="Times New Roman" pitchFamily="18" charset="0"/>
                        </a:rPr>
                        <a:t>Численность населения</a:t>
                      </a:r>
                      <a:endParaRPr lang="ru-RU"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12540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12264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11982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11706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11437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7" name="Прямоугольник 16"/>
          <p:cNvSpPr/>
          <p:nvPr/>
        </p:nvSpPr>
        <p:spPr>
          <a:xfrm>
            <a:off x="4644008" y="3429000"/>
            <a:ext cx="4032448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Основные параметры на душу населения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7092280" y="3717032"/>
            <a:ext cx="1656184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100" dirty="0" smtClean="0">
                <a:latin typeface="Times New Roman" pitchFamily="18" charset="0"/>
                <a:cs typeface="Times New Roman" pitchFamily="18" charset="0"/>
              </a:rPr>
              <a:t>     тыс. руб. на человека</a:t>
            </a:r>
            <a:endParaRPr lang="ru-RU" sz="110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20" name="Диаграмма 19"/>
          <p:cNvGraphicFramePr/>
          <p:nvPr/>
        </p:nvGraphicFramePr>
        <p:xfrm>
          <a:off x="357158" y="3500438"/>
          <a:ext cx="500066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3894</TotalTime>
  <Words>2044</Words>
  <Application>Microsoft Office PowerPoint</Application>
  <PresentationFormat>Экран (4:3)</PresentationFormat>
  <Paragraphs>627</Paragraphs>
  <Slides>23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23</vt:i4>
      </vt:variant>
    </vt:vector>
  </HeadingPairs>
  <TitlesOfParts>
    <vt:vector size="24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Администр</dc:creator>
  <cp:lastModifiedBy>НачБюджет</cp:lastModifiedBy>
  <cp:revision>435</cp:revision>
  <dcterms:created xsi:type="dcterms:W3CDTF">2019-04-11T10:06:59Z</dcterms:created>
  <dcterms:modified xsi:type="dcterms:W3CDTF">2021-11-29T06:48:55Z</dcterms:modified>
</cp:coreProperties>
</file>